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5.xml" ContentType="application/vnd.openxmlformats-officedocument.presentationml.slide+xml"/>
  <Override PartName="/ppt/slides/slide41.xml" ContentType="application/vnd.openxmlformats-officedocument.presentationml.slide+xml"/>
  <Override PartName="/ppt/slides/slide40.xml" ContentType="application/vnd.openxmlformats-officedocument.presentationml.slide+xml"/>
  <Override PartName="/ppt/slides/slide39.xml" ContentType="application/vnd.openxmlformats-officedocument.presentationml.slide+xml"/>
  <Override PartName="/ppt/slides/slide38.xml" ContentType="application/vnd.openxmlformats-officedocument.presentationml.slide+xml"/>
  <Override PartName="/ppt/slides/slide37.xml" ContentType="application/vnd.openxmlformats-officedocument.presentationml.slide+xml"/>
  <Override PartName="/ppt/slides/slide36.xml" ContentType="application/vnd.openxmlformats-officedocument.presentationml.slide+xml"/>
  <Override PartName="/ppt/slides/slide35.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51.xml" ContentType="application/vnd.openxmlformats-officedocument.presentationml.slide+xml"/>
  <Override PartName="/ppt/slides/slide50.xml" ContentType="application/vnd.openxmlformats-officedocument.presentationml.slide+xml"/>
  <Override PartName="/ppt/slides/slide49.xml" ContentType="application/vnd.openxmlformats-officedocument.presentationml.slide+xml"/>
  <Override PartName="/ppt/slides/slide48.xml" ContentType="application/vnd.openxmlformats-officedocument.presentationml.slide+xml"/>
  <Override PartName="/ppt/slides/slide47.xml" ContentType="application/vnd.openxmlformats-officedocument.presentationml.slide+xml"/>
  <Override PartName="/ppt/slides/slide46.xml" ContentType="application/vnd.openxmlformats-officedocument.presentationml.slide+xml"/>
  <Override PartName="/ppt/slides/slide45.xml" ContentType="application/vnd.openxmlformats-officedocument.presentationml.slide+xml"/>
  <Override PartName="/ppt/slides/slide34.xml" ContentType="application/vnd.openxmlformats-officedocument.presentationml.slide+xml"/>
  <Override PartName="/ppt/slides/slide33.xml" ContentType="application/vnd.openxmlformats-officedocument.presentationml.slide+xml"/>
  <Override PartName="/ppt/slides/slide32.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1.xml" ContentType="application/vnd.openxmlformats-officedocument.presentationml.slide+xml"/>
  <Override PartName="/ppt/slides/slide30.xml" ContentType="application/vnd.openxmlformats-officedocument.presentationml.slide+xml"/>
  <Override PartName="/ppt/slides/slide29.xml" ContentType="application/vnd.openxmlformats-officedocument.presentationml.slide+xml"/>
  <Override PartName="/ppt/slides/slide28.xml" ContentType="application/vnd.openxmlformats-officedocument.presentationml.slide+xml"/>
  <Override PartName="/ppt/slides/slide27.xml" ContentType="application/vnd.openxmlformats-officedocument.presentationml.slide+xml"/>
  <Override PartName="/ppt/slides/slide26.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14.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13.xml" ContentType="application/vnd.openxmlformats-officedocument.presentationml.slide+xml"/>
  <Override PartName="/ppt/slides/slide8.xml" ContentType="application/vnd.openxmlformats-officedocument.presentationml.slide+xml"/>
  <Override PartName="/ppt/slides/slide66.xml" ContentType="application/vnd.openxmlformats-officedocument.presentationml.slide+xml"/>
  <Override PartName="/ppt/slides/slide58.xml" ContentType="application/vnd.openxmlformats-officedocument.presentationml.slide+xml"/>
  <Override PartName="/ppt/slides/slide57.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59.xml" ContentType="application/vnd.openxmlformats-officedocument.presentationml.slide+xml"/>
  <Override PartName="/ppt/slides/slide55.xml" ContentType="application/vnd.openxmlformats-officedocument.presentationml.slide+xml"/>
  <Override PartName="/ppt/slides/slide61.xml" ContentType="application/vnd.openxmlformats-officedocument.presentationml.slide+xml"/>
  <Override PartName="/ppt/slides/slide65.xml" ContentType="application/vnd.openxmlformats-officedocument.presentationml.slide+xml"/>
  <Override PartName="/ppt/slides/slide64.xml" ContentType="application/vnd.openxmlformats-officedocument.presentationml.slide+xml"/>
  <Override PartName="/ppt/slides/slide60.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60" r:id="rId2"/>
    <p:sldId id="359" r:id="rId3"/>
    <p:sldId id="394" r:id="rId4"/>
    <p:sldId id="395" r:id="rId5"/>
    <p:sldId id="397" r:id="rId6"/>
    <p:sldId id="396" r:id="rId7"/>
    <p:sldId id="398" r:id="rId8"/>
    <p:sldId id="399" r:id="rId9"/>
    <p:sldId id="400" r:id="rId10"/>
    <p:sldId id="401" r:id="rId11"/>
    <p:sldId id="402" r:id="rId12"/>
    <p:sldId id="403" r:id="rId13"/>
    <p:sldId id="434" r:id="rId14"/>
    <p:sldId id="405" r:id="rId15"/>
    <p:sldId id="404" r:id="rId16"/>
    <p:sldId id="408" r:id="rId17"/>
    <p:sldId id="283" r:id="rId18"/>
    <p:sldId id="258" r:id="rId19"/>
    <p:sldId id="303" r:id="rId20"/>
    <p:sldId id="409" r:id="rId21"/>
    <p:sldId id="299" r:id="rId22"/>
    <p:sldId id="300" r:id="rId23"/>
    <p:sldId id="410" r:id="rId24"/>
    <p:sldId id="435" r:id="rId25"/>
    <p:sldId id="302" r:id="rId26"/>
    <p:sldId id="411" r:id="rId27"/>
    <p:sldId id="412" r:id="rId28"/>
    <p:sldId id="307" r:id="rId29"/>
    <p:sldId id="415" r:id="rId30"/>
    <p:sldId id="416" r:id="rId31"/>
    <p:sldId id="417" r:id="rId32"/>
    <p:sldId id="418" r:id="rId33"/>
    <p:sldId id="419" r:id="rId34"/>
    <p:sldId id="424" r:id="rId35"/>
    <p:sldId id="425" r:id="rId36"/>
    <p:sldId id="437" r:id="rId37"/>
    <p:sldId id="427" r:id="rId38"/>
    <p:sldId id="436" r:id="rId39"/>
    <p:sldId id="361" r:id="rId40"/>
    <p:sldId id="413" r:id="rId41"/>
    <p:sldId id="438" r:id="rId42"/>
    <p:sldId id="439" r:id="rId43"/>
    <p:sldId id="440" r:id="rId44"/>
    <p:sldId id="414" r:id="rId45"/>
    <p:sldId id="336" r:id="rId46"/>
    <p:sldId id="420" r:id="rId47"/>
    <p:sldId id="421" r:id="rId48"/>
    <p:sldId id="422" r:id="rId49"/>
    <p:sldId id="423" r:id="rId50"/>
    <p:sldId id="453" r:id="rId51"/>
    <p:sldId id="454" r:id="rId52"/>
    <p:sldId id="459" r:id="rId53"/>
    <p:sldId id="460" r:id="rId54"/>
    <p:sldId id="337" r:id="rId55"/>
    <p:sldId id="428" r:id="rId56"/>
    <p:sldId id="441" r:id="rId57"/>
    <p:sldId id="442" r:id="rId58"/>
    <p:sldId id="443" r:id="rId59"/>
    <p:sldId id="444" r:id="rId60"/>
    <p:sldId id="445" r:id="rId61"/>
    <p:sldId id="446" r:id="rId62"/>
    <p:sldId id="448" r:id="rId63"/>
    <p:sldId id="449" r:id="rId64"/>
    <p:sldId id="455" r:id="rId65"/>
    <p:sldId id="458" r:id="rId66"/>
    <p:sldId id="457" r:id="rId67"/>
    <p:sldId id="461" r:id="rId6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Раздел по умолчанию" id="{C1A657DA-D522-45CA-A283-521E221294E7}">
          <p14:sldIdLst>
            <p14:sldId id="360"/>
            <p14:sldId id="359"/>
            <p14:sldId id="394"/>
            <p14:sldId id="395"/>
            <p14:sldId id="397"/>
            <p14:sldId id="396"/>
            <p14:sldId id="398"/>
            <p14:sldId id="399"/>
            <p14:sldId id="400"/>
            <p14:sldId id="401"/>
            <p14:sldId id="402"/>
            <p14:sldId id="403"/>
            <p14:sldId id="434"/>
            <p14:sldId id="405"/>
            <p14:sldId id="404"/>
            <p14:sldId id="408"/>
            <p14:sldId id="283"/>
            <p14:sldId id="258"/>
            <p14:sldId id="303"/>
            <p14:sldId id="409"/>
            <p14:sldId id="299"/>
            <p14:sldId id="300"/>
            <p14:sldId id="410"/>
            <p14:sldId id="435"/>
            <p14:sldId id="302"/>
            <p14:sldId id="411"/>
            <p14:sldId id="412"/>
            <p14:sldId id="307"/>
            <p14:sldId id="415"/>
            <p14:sldId id="416"/>
            <p14:sldId id="417"/>
            <p14:sldId id="418"/>
            <p14:sldId id="419"/>
            <p14:sldId id="424"/>
            <p14:sldId id="425"/>
            <p14:sldId id="437"/>
            <p14:sldId id="427"/>
            <p14:sldId id="436"/>
            <p14:sldId id="361"/>
            <p14:sldId id="413"/>
            <p14:sldId id="438"/>
            <p14:sldId id="439"/>
            <p14:sldId id="440"/>
            <p14:sldId id="414"/>
            <p14:sldId id="336"/>
            <p14:sldId id="420"/>
            <p14:sldId id="421"/>
            <p14:sldId id="422"/>
            <p14:sldId id="423"/>
            <p14:sldId id="453"/>
            <p14:sldId id="454"/>
            <p14:sldId id="459"/>
            <p14:sldId id="460"/>
            <p14:sldId id="337"/>
            <p14:sldId id="428"/>
            <p14:sldId id="441"/>
            <p14:sldId id="442"/>
            <p14:sldId id="443"/>
            <p14:sldId id="444"/>
            <p14:sldId id="445"/>
            <p14:sldId id="446"/>
            <p14:sldId id="448"/>
            <p14:sldId id="449"/>
            <p14:sldId id="455"/>
            <p14:sldId id="458"/>
            <p14:sldId id="457"/>
            <p14:sldId id="461"/>
          </p14:sldIdLst>
        </p14:section>
        <p14:section name="Раздел без заголовка" id="{42DD7B77-6E38-4EE0-88D4-7AA5BCEA1F5A}">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customXml" Target="../customXml/item2.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 Id="rId75"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FBFE6E53-1B2D-4B3A-A87A-4156C8CEBBFD}" type="datetimeFigureOut">
              <a:rPr lang="ru-RU" smtClean="0"/>
              <a:pPr/>
              <a:t>13.02.2022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F41DC59-10B6-4623-AA18-1B5365A6AD3A}"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BFE6E53-1B2D-4B3A-A87A-4156C8CEBBFD}" type="datetimeFigureOut">
              <a:rPr lang="ru-RU" smtClean="0"/>
              <a:pPr/>
              <a:t>13.02.2022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F41DC59-10B6-4623-AA18-1B5365A6AD3A}"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BFE6E53-1B2D-4B3A-A87A-4156C8CEBBFD}" type="datetimeFigureOut">
              <a:rPr lang="ru-RU" smtClean="0"/>
              <a:pPr/>
              <a:t>13.02.2022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F41DC59-10B6-4623-AA18-1B5365A6AD3A}"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BFE6E53-1B2D-4B3A-A87A-4156C8CEBBFD}" type="datetimeFigureOut">
              <a:rPr lang="ru-RU" smtClean="0"/>
              <a:pPr/>
              <a:t>13.02.2022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F41DC59-10B6-4623-AA18-1B5365A6AD3A}"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FBFE6E53-1B2D-4B3A-A87A-4156C8CEBBFD}" type="datetimeFigureOut">
              <a:rPr lang="ru-RU" smtClean="0"/>
              <a:pPr/>
              <a:t>13.02.2022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F41DC59-10B6-4623-AA18-1B5365A6AD3A}"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FBFE6E53-1B2D-4B3A-A87A-4156C8CEBBFD}" type="datetimeFigureOut">
              <a:rPr lang="ru-RU" smtClean="0"/>
              <a:pPr/>
              <a:t>13.02.2022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F41DC59-10B6-4623-AA18-1B5365A6AD3A}"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FBFE6E53-1B2D-4B3A-A87A-4156C8CEBBFD}" type="datetimeFigureOut">
              <a:rPr lang="ru-RU" smtClean="0"/>
              <a:pPr/>
              <a:t>13.02.2022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9F41DC59-10B6-4623-AA18-1B5365A6AD3A}"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FBFE6E53-1B2D-4B3A-A87A-4156C8CEBBFD}" type="datetimeFigureOut">
              <a:rPr lang="ru-RU" smtClean="0"/>
              <a:pPr/>
              <a:t>13.02.2022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9F41DC59-10B6-4623-AA18-1B5365A6AD3A}"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FBFE6E53-1B2D-4B3A-A87A-4156C8CEBBFD}" type="datetimeFigureOut">
              <a:rPr lang="ru-RU" smtClean="0"/>
              <a:pPr/>
              <a:t>13.02.2022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9F41DC59-10B6-4623-AA18-1B5365A6AD3A}"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FBFE6E53-1B2D-4B3A-A87A-4156C8CEBBFD}" type="datetimeFigureOut">
              <a:rPr lang="ru-RU" smtClean="0"/>
              <a:pPr/>
              <a:t>13.02.2022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F41DC59-10B6-4623-AA18-1B5365A6AD3A}"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FBFE6E53-1B2D-4B3A-A87A-4156C8CEBBFD}" type="datetimeFigureOut">
              <a:rPr lang="ru-RU" smtClean="0"/>
              <a:pPr/>
              <a:t>13.02.2022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F41DC59-10B6-4623-AA18-1B5365A6AD3A}"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FE6E53-1B2D-4B3A-A87A-4156C8CEBBFD}" type="datetimeFigureOut">
              <a:rPr lang="ru-RU" smtClean="0"/>
              <a:pPr/>
              <a:t>13.02.2022</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41DC59-10B6-4623-AA18-1B5365A6AD3A}"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42910" y="571480"/>
            <a:ext cx="7786742" cy="5715040"/>
          </a:xfrm>
        </p:spPr>
        <p:style>
          <a:lnRef idx="1">
            <a:schemeClr val="accent2"/>
          </a:lnRef>
          <a:fillRef idx="2">
            <a:schemeClr val="accent2"/>
          </a:fillRef>
          <a:effectRef idx="1">
            <a:schemeClr val="accent2"/>
          </a:effectRef>
          <a:fontRef idx="minor">
            <a:schemeClr val="dk1"/>
          </a:fontRef>
        </p:style>
        <p:txBody>
          <a:bodyPr>
            <a:normAutofit/>
          </a:bodyPr>
          <a:lstStyle/>
          <a:p>
            <a:endParaRPr lang="en-US" dirty="0" smtClean="0">
              <a:latin typeface="Times New Roman" pitchFamily="18" charset="0"/>
              <a:cs typeface="Times New Roman" pitchFamily="18" charset="0"/>
            </a:endParaRPr>
          </a:p>
          <a:p>
            <a:r>
              <a:rPr lang="en-US" sz="3000" i="1" dirty="0" smtClean="0">
                <a:solidFill>
                  <a:schemeClr val="tx1"/>
                </a:solidFill>
                <a:latin typeface="Times New Roman" pitchFamily="18" charset="0"/>
                <a:cs typeface="Times New Roman" pitchFamily="18" charset="0"/>
              </a:rPr>
              <a:t>Our course is </a:t>
            </a:r>
            <a:r>
              <a:rPr lang="en-US" sz="10000" i="1" dirty="0" smtClean="0">
                <a:solidFill>
                  <a:srgbClr val="00B050"/>
                </a:solidFill>
                <a:latin typeface="Times New Roman" pitchFamily="18" charset="0"/>
                <a:cs typeface="Times New Roman" pitchFamily="18" charset="0"/>
              </a:rPr>
              <a:t>Linguistics</a:t>
            </a:r>
            <a:r>
              <a:rPr lang="ru-RU" sz="10000" i="1" dirty="0" smtClean="0">
                <a:solidFill>
                  <a:srgbClr val="00B050"/>
                </a:solidFill>
                <a:latin typeface="Times New Roman" pitchFamily="18" charset="0"/>
                <a:cs typeface="Times New Roman" pitchFamily="18" charset="0"/>
              </a:rPr>
              <a:t> </a:t>
            </a:r>
            <a:r>
              <a:rPr lang="en-US" sz="10000" i="1" dirty="0" smtClean="0">
                <a:solidFill>
                  <a:srgbClr val="00B050"/>
                </a:solidFill>
                <a:latin typeface="Times New Roman" pitchFamily="18" charset="0"/>
                <a:cs typeface="Times New Roman" pitchFamily="18" charset="0"/>
              </a:rPr>
              <a:t>of discourse</a:t>
            </a:r>
          </a:p>
          <a:p>
            <a:endParaRPr lang="ru-RU" sz="10000" i="1" dirty="0">
              <a:solidFill>
                <a:srgbClr val="00B050"/>
              </a:solidFill>
              <a:latin typeface="Times New Roman" pitchFamily="18" charset="0"/>
              <a:cs typeface="Times New Roman" pitchFamily="18" charset="0"/>
            </a:endParaRPr>
          </a:p>
        </p:txBody>
      </p:sp>
    </p:spTree>
    <p:extLst>
      <p:ext uri="{BB962C8B-B14F-4D97-AF65-F5344CB8AC3E}">
        <p14:creationId xmlns:p14="http://schemas.microsoft.com/office/powerpoint/2010/main" val="8740760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04664"/>
            <a:ext cx="8229600" cy="5721499"/>
          </a:xfrm>
        </p:spPr>
        <p:txBody>
          <a:bodyPr/>
          <a:lstStyle/>
          <a:p>
            <a:pPr marL="0" indent="0">
              <a:buNone/>
            </a:pPr>
            <a:r>
              <a:rPr lang="en-US" b="1" dirty="0" smtClean="0"/>
              <a:t>8. </a:t>
            </a:r>
            <a:r>
              <a:rPr lang="en-US" b="1" dirty="0"/>
              <a:t>An </a:t>
            </a:r>
            <a:r>
              <a:rPr lang="en-US" b="1" dirty="0" smtClean="0"/>
              <a:t>expressive…</a:t>
            </a:r>
            <a:endParaRPr lang="en-US" b="1" dirty="0"/>
          </a:p>
          <a:p>
            <a:pPr marL="0" indent="0">
              <a:buNone/>
            </a:pPr>
            <a:r>
              <a:rPr lang="en-US" dirty="0"/>
              <a:t>a) </a:t>
            </a:r>
            <a:r>
              <a:rPr lang="en-US" dirty="0" smtClean="0"/>
              <a:t>conveys </a:t>
            </a:r>
            <a:r>
              <a:rPr lang="en-US" dirty="0"/>
              <a:t>information</a:t>
            </a:r>
          </a:p>
          <a:p>
            <a:pPr marL="0" indent="0">
              <a:buNone/>
            </a:pPr>
            <a:r>
              <a:rPr lang="en-US" dirty="0"/>
              <a:t>b) demands action</a:t>
            </a:r>
          </a:p>
          <a:p>
            <a:pPr marL="0" indent="0">
              <a:buNone/>
            </a:pPr>
            <a:r>
              <a:rPr lang="en-US" dirty="0"/>
              <a:t>c) demands information</a:t>
            </a:r>
          </a:p>
          <a:p>
            <a:pPr marL="0" indent="0">
              <a:buNone/>
            </a:pPr>
            <a:r>
              <a:rPr lang="en-US" dirty="0"/>
              <a:t>d) shows emotions and feelings</a:t>
            </a:r>
          </a:p>
          <a:p>
            <a:pPr marL="0" indent="0">
              <a:buNone/>
            </a:pPr>
            <a:r>
              <a:rPr lang="en-US" dirty="0"/>
              <a:t>e) assuring that one will or will not do something</a:t>
            </a:r>
            <a:endParaRPr lang="ru-RU" dirty="0"/>
          </a:p>
          <a:p>
            <a:pPr marL="0" indent="0">
              <a:buNone/>
            </a:pPr>
            <a:endParaRPr lang="ru-RU" dirty="0"/>
          </a:p>
        </p:txBody>
      </p:sp>
    </p:spTree>
    <p:extLst>
      <p:ext uri="{BB962C8B-B14F-4D97-AF65-F5344CB8AC3E}">
        <p14:creationId xmlns:p14="http://schemas.microsoft.com/office/powerpoint/2010/main" val="39080849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16632"/>
            <a:ext cx="8229600" cy="6009531"/>
          </a:xfrm>
        </p:spPr>
        <p:txBody>
          <a:bodyPr/>
          <a:lstStyle/>
          <a:p>
            <a:pPr marL="0" indent="0">
              <a:buNone/>
            </a:pPr>
            <a:r>
              <a:rPr lang="en-US" b="1" dirty="0" smtClean="0"/>
              <a:t>9. A </a:t>
            </a:r>
            <a:r>
              <a:rPr lang="en-US" b="1" dirty="0" err="1" smtClean="0"/>
              <a:t>promissive</a:t>
            </a:r>
            <a:r>
              <a:rPr lang="en-US" b="1" dirty="0" smtClean="0"/>
              <a:t>…</a:t>
            </a:r>
            <a:endParaRPr lang="en-US" b="1" dirty="0"/>
          </a:p>
          <a:p>
            <a:pPr marL="0" indent="0">
              <a:buNone/>
            </a:pPr>
            <a:r>
              <a:rPr lang="en-US" dirty="0"/>
              <a:t>a) </a:t>
            </a:r>
            <a:r>
              <a:rPr lang="en-US" dirty="0" smtClean="0"/>
              <a:t>conveys </a:t>
            </a:r>
            <a:r>
              <a:rPr lang="en-US" dirty="0"/>
              <a:t>information</a:t>
            </a:r>
          </a:p>
          <a:p>
            <a:pPr marL="0" indent="0">
              <a:buNone/>
            </a:pPr>
            <a:r>
              <a:rPr lang="en-US" dirty="0"/>
              <a:t>b) demands action</a:t>
            </a:r>
          </a:p>
          <a:p>
            <a:pPr marL="0" indent="0">
              <a:buNone/>
            </a:pPr>
            <a:r>
              <a:rPr lang="en-US" dirty="0"/>
              <a:t>c) demands information</a:t>
            </a:r>
          </a:p>
          <a:p>
            <a:pPr marL="0" indent="0">
              <a:buNone/>
            </a:pPr>
            <a:r>
              <a:rPr lang="en-US" dirty="0"/>
              <a:t>d) shows emotions and feelings</a:t>
            </a:r>
          </a:p>
          <a:p>
            <a:pPr marL="0" indent="0">
              <a:buNone/>
            </a:pPr>
            <a:r>
              <a:rPr lang="en-US" dirty="0"/>
              <a:t>e) assuring that one will or will not do something</a:t>
            </a:r>
            <a:endParaRPr lang="ru-RU" dirty="0"/>
          </a:p>
          <a:p>
            <a:pPr marL="0" indent="0">
              <a:buNone/>
            </a:pPr>
            <a:endParaRPr lang="ru-RU" dirty="0"/>
          </a:p>
        </p:txBody>
      </p:sp>
    </p:spTree>
    <p:extLst>
      <p:ext uri="{BB962C8B-B14F-4D97-AF65-F5344CB8AC3E}">
        <p14:creationId xmlns:p14="http://schemas.microsoft.com/office/powerpoint/2010/main" val="37601377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04664"/>
            <a:ext cx="8229600" cy="5721499"/>
          </a:xfrm>
        </p:spPr>
        <p:txBody>
          <a:bodyPr/>
          <a:lstStyle/>
          <a:p>
            <a:pPr marL="0" indent="0">
              <a:buNone/>
            </a:pPr>
            <a:r>
              <a:rPr lang="en-US" b="1" dirty="0" smtClean="0"/>
              <a:t>10. A directive …</a:t>
            </a:r>
            <a:endParaRPr lang="en-US" b="1" dirty="0"/>
          </a:p>
          <a:p>
            <a:pPr marL="0" indent="0">
              <a:buNone/>
            </a:pPr>
            <a:r>
              <a:rPr lang="en-US" dirty="0"/>
              <a:t>a) </a:t>
            </a:r>
            <a:r>
              <a:rPr lang="en-US" dirty="0" smtClean="0"/>
              <a:t>conveys </a:t>
            </a:r>
            <a:r>
              <a:rPr lang="en-US" dirty="0"/>
              <a:t>information</a:t>
            </a:r>
          </a:p>
          <a:p>
            <a:pPr marL="0" indent="0">
              <a:buNone/>
            </a:pPr>
            <a:r>
              <a:rPr lang="en-US" dirty="0"/>
              <a:t>b) demands action</a:t>
            </a:r>
          </a:p>
          <a:p>
            <a:pPr marL="0" indent="0">
              <a:buNone/>
            </a:pPr>
            <a:r>
              <a:rPr lang="en-US" dirty="0"/>
              <a:t>c) demands information</a:t>
            </a:r>
          </a:p>
          <a:p>
            <a:pPr marL="0" indent="0">
              <a:buNone/>
            </a:pPr>
            <a:r>
              <a:rPr lang="en-US" dirty="0"/>
              <a:t>d) shows emotions and feelings</a:t>
            </a:r>
          </a:p>
          <a:p>
            <a:pPr marL="0" indent="0">
              <a:buNone/>
            </a:pPr>
            <a:r>
              <a:rPr lang="en-US" dirty="0"/>
              <a:t>e) assuring that one will or will not do something</a:t>
            </a:r>
            <a:endParaRPr lang="ru-RU" dirty="0"/>
          </a:p>
          <a:p>
            <a:pPr marL="0" indent="0">
              <a:buNone/>
            </a:pPr>
            <a:endParaRPr lang="ru-RU" dirty="0"/>
          </a:p>
        </p:txBody>
      </p:sp>
    </p:spTree>
    <p:extLst>
      <p:ext uri="{BB962C8B-B14F-4D97-AF65-F5344CB8AC3E}">
        <p14:creationId xmlns:p14="http://schemas.microsoft.com/office/powerpoint/2010/main" val="57540376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260648"/>
            <a:ext cx="8229600" cy="5865515"/>
          </a:xfrm>
        </p:spPr>
        <p:txBody>
          <a:bodyPr>
            <a:normAutofit fontScale="85000" lnSpcReduction="20000"/>
          </a:bodyPr>
          <a:lstStyle/>
          <a:p>
            <a:pPr marL="0" indent="0">
              <a:buNone/>
            </a:pPr>
            <a:r>
              <a:rPr lang="en-US" b="1" i="1" dirty="0" smtClean="0"/>
              <a:t>11. What speech acts can you find in this dialogue?</a:t>
            </a:r>
            <a:r>
              <a:rPr lang="ru-RU" b="1" i="1" dirty="0" smtClean="0"/>
              <a:t> (</a:t>
            </a:r>
            <a:r>
              <a:rPr lang="en-US" b="1" i="1" dirty="0" smtClean="0"/>
              <a:t>assertive, interrogative, expressive, declarative, </a:t>
            </a:r>
            <a:r>
              <a:rPr lang="en-US" b="1" i="1" dirty="0" err="1" smtClean="0"/>
              <a:t>promissive</a:t>
            </a:r>
            <a:r>
              <a:rPr lang="en-US" b="1" i="1" dirty="0" smtClean="0"/>
              <a:t> – promise , </a:t>
            </a:r>
            <a:r>
              <a:rPr lang="en-US" b="1" i="1" dirty="0" err="1" smtClean="0"/>
              <a:t>menacive</a:t>
            </a:r>
            <a:r>
              <a:rPr lang="en-US" b="1" i="1" dirty="0" smtClean="0"/>
              <a:t> – threat </a:t>
            </a:r>
            <a:r>
              <a:rPr lang="ru-RU" b="1" i="1" dirty="0" smtClean="0"/>
              <a:t>)</a:t>
            </a:r>
            <a:endParaRPr lang="en-US" b="1" i="1" dirty="0" smtClean="0"/>
          </a:p>
          <a:p>
            <a:pPr marL="0" indent="0" algn="ctr">
              <a:buNone/>
            </a:pPr>
            <a:r>
              <a:rPr lang="en-US" b="1" i="1" dirty="0" smtClean="0"/>
              <a:t>Dialogue </a:t>
            </a:r>
            <a:endParaRPr lang="en-US" b="1" i="1" dirty="0"/>
          </a:p>
          <a:p>
            <a:pPr marL="0" indent="0">
              <a:buNone/>
            </a:pPr>
            <a:r>
              <a:rPr lang="en-US" b="1" dirty="0"/>
              <a:t>- </a:t>
            </a:r>
            <a:r>
              <a:rPr lang="en-US" b="1" i="1" dirty="0"/>
              <a:t>"Hi, Richard</a:t>
            </a:r>
            <a:r>
              <a:rPr lang="en-US" b="1" dirty="0"/>
              <a:t>," </a:t>
            </a:r>
            <a:r>
              <a:rPr lang="en-US" dirty="0"/>
              <a:t>she said, and spit out a mouthful of toothpaste. She was wearing cut-off jeans that had bizarre, frantic designs drawn on them in Magic Marker and a spandex </a:t>
            </a:r>
            <a:r>
              <a:rPr lang="en-US" dirty="0" smtClean="0"/>
              <a:t>top.</a:t>
            </a:r>
            <a:endParaRPr lang="en-US" dirty="0"/>
          </a:p>
          <a:p>
            <a:pPr marL="0" indent="0">
              <a:buNone/>
            </a:pPr>
            <a:r>
              <a:rPr lang="en-US" dirty="0"/>
              <a:t>- </a:t>
            </a:r>
            <a:r>
              <a:rPr lang="en-US" b="1" i="1" dirty="0"/>
              <a:t>"Hello," </a:t>
            </a:r>
            <a:r>
              <a:rPr lang="en-US" dirty="0"/>
              <a:t>I said, setting to work on my tie.</a:t>
            </a:r>
          </a:p>
          <a:p>
            <a:pPr marL="0" indent="0">
              <a:buNone/>
            </a:pPr>
            <a:r>
              <a:rPr lang="en-US" b="1" dirty="0"/>
              <a:t>- </a:t>
            </a:r>
            <a:r>
              <a:rPr lang="en-US" b="1" i="1" dirty="0"/>
              <a:t>"You look cute today."</a:t>
            </a:r>
          </a:p>
          <a:p>
            <a:pPr marL="0" indent="0">
              <a:buNone/>
            </a:pPr>
            <a:r>
              <a:rPr lang="en-US" dirty="0"/>
              <a:t>- </a:t>
            </a:r>
            <a:r>
              <a:rPr lang="en-US" i="1" dirty="0"/>
              <a:t>"</a:t>
            </a:r>
            <a:r>
              <a:rPr lang="en-US" b="1" i="1" dirty="0"/>
              <a:t>Thanks</a:t>
            </a:r>
            <a:r>
              <a:rPr lang="en-US" i="1" dirty="0"/>
              <a:t>”.</a:t>
            </a:r>
          </a:p>
          <a:p>
            <a:pPr marL="0" indent="0">
              <a:buNone/>
            </a:pPr>
            <a:r>
              <a:rPr lang="en-US" dirty="0"/>
              <a:t>- "</a:t>
            </a:r>
            <a:r>
              <a:rPr lang="en-US" b="1" i="1" dirty="0"/>
              <a:t>Got a date?"</a:t>
            </a:r>
          </a:p>
          <a:p>
            <a:pPr marL="0" indent="0">
              <a:buNone/>
            </a:pPr>
            <a:r>
              <a:rPr lang="en-US" dirty="0"/>
              <a:t>- I looked away from the mirror, at her. </a:t>
            </a:r>
            <a:r>
              <a:rPr lang="en-US" b="1" i="1" dirty="0"/>
              <a:t>"</a:t>
            </a:r>
            <a:r>
              <a:rPr lang="en-US" b="1" i="1" dirty="0" smtClean="0"/>
              <a:t>What!?"</a:t>
            </a:r>
            <a:endParaRPr lang="en-US" b="1" i="1" dirty="0"/>
          </a:p>
          <a:p>
            <a:pPr marL="0" indent="0">
              <a:buNone/>
            </a:pPr>
            <a:r>
              <a:rPr lang="en-US" b="1" i="1" dirty="0"/>
              <a:t>- "Where </a:t>
            </a:r>
            <a:r>
              <a:rPr lang="en-US" b="1" i="1" dirty="0" smtClean="0"/>
              <a:t>are you </a:t>
            </a:r>
            <a:r>
              <a:rPr lang="en-US" b="1" i="1" dirty="0"/>
              <a:t>going?"</a:t>
            </a:r>
          </a:p>
          <a:p>
            <a:pPr marL="0" indent="0">
              <a:buNone/>
            </a:pPr>
            <a:endParaRPr lang="ru-RU" dirty="0"/>
          </a:p>
        </p:txBody>
      </p:sp>
    </p:spTree>
    <p:extLst>
      <p:ext uri="{BB962C8B-B14F-4D97-AF65-F5344CB8AC3E}">
        <p14:creationId xmlns:p14="http://schemas.microsoft.com/office/powerpoint/2010/main" val="35230957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76672"/>
            <a:ext cx="8229600" cy="5649491"/>
          </a:xfrm>
        </p:spPr>
        <p:txBody>
          <a:bodyPr/>
          <a:lstStyle/>
          <a:p>
            <a:pPr marL="0" indent="0">
              <a:buNone/>
            </a:pPr>
            <a:r>
              <a:rPr lang="en-US" b="1" dirty="0" smtClean="0"/>
              <a:t>12. A </a:t>
            </a:r>
            <a:r>
              <a:rPr lang="en-US" b="1" dirty="0" err="1" smtClean="0"/>
              <a:t>performative</a:t>
            </a:r>
            <a:r>
              <a:rPr lang="en-US" b="1" dirty="0" smtClean="0"/>
              <a:t> is a speech act…</a:t>
            </a:r>
          </a:p>
          <a:p>
            <a:pPr marL="0" indent="0">
              <a:buNone/>
            </a:pPr>
            <a:r>
              <a:rPr lang="en-US" dirty="0" smtClean="0"/>
              <a:t>a) which has no verb (predicate)</a:t>
            </a:r>
          </a:p>
          <a:p>
            <a:pPr marL="0" indent="0">
              <a:buNone/>
            </a:pPr>
            <a:r>
              <a:rPr lang="en-US" dirty="0" smtClean="0"/>
              <a:t>b) which is an ordinary statement</a:t>
            </a:r>
          </a:p>
          <a:p>
            <a:pPr marL="0" indent="0">
              <a:buNone/>
            </a:pPr>
            <a:r>
              <a:rPr lang="en-US" dirty="0" smtClean="0"/>
              <a:t>c) with two subjects and two predicates</a:t>
            </a:r>
          </a:p>
          <a:p>
            <a:pPr marL="0" indent="0">
              <a:buNone/>
            </a:pPr>
            <a:r>
              <a:rPr lang="en-US" dirty="0" smtClean="0"/>
              <a:t>d) in which a verb denotes an action</a:t>
            </a:r>
            <a:endParaRPr lang="ru-RU" dirty="0"/>
          </a:p>
        </p:txBody>
      </p:sp>
    </p:spTree>
    <p:extLst>
      <p:ext uri="{BB962C8B-B14F-4D97-AF65-F5344CB8AC3E}">
        <p14:creationId xmlns:p14="http://schemas.microsoft.com/office/powerpoint/2010/main" val="34167843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76672"/>
            <a:ext cx="8229600" cy="5649491"/>
          </a:xfrm>
        </p:spPr>
        <p:txBody>
          <a:bodyPr>
            <a:normAutofit fontScale="92500" lnSpcReduction="10000"/>
          </a:bodyPr>
          <a:lstStyle/>
          <a:p>
            <a:pPr marL="0" indent="0">
              <a:buNone/>
            </a:pPr>
            <a:r>
              <a:rPr lang="en-US" b="1" dirty="0" smtClean="0"/>
              <a:t>13. Pick out all the </a:t>
            </a:r>
            <a:r>
              <a:rPr lang="en-US" b="1" dirty="0" err="1" smtClean="0"/>
              <a:t>performative</a:t>
            </a:r>
            <a:r>
              <a:rPr lang="en-US" b="1" dirty="0" smtClean="0"/>
              <a:t> utterances:</a:t>
            </a:r>
          </a:p>
          <a:p>
            <a:pPr marL="514350" indent="-514350">
              <a:buFont typeface="+mj-lt"/>
              <a:buAutoNum type="arabicPeriod"/>
            </a:pPr>
            <a:r>
              <a:rPr lang="en-US" dirty="0" smtClean="0"/>
              <a:t>I order you to go. </a:t>
            </a:r>
          </a:p>
          <a:p>
            <a:pPr marL="514350" indent="-514350">
              <a:buFont typeface="+mj-lt"/>
              <a:buAutoNum type="arabicPeriod"/>
            </a:pPr>
            <a:r>
              <a:rPr lang="en-US" dirty="0" smtClean="0"/>
              <a:t>I swear to do that. </a:t>
            </a:r>
          </a:p>
          <a:p>
            <a:pPr marL="514350" indent="-514350">
              <a:buFont typeface="+mj-lt"/>
              <a:buAutoNum type="arabicPeriod"/>
            </a:pPr>
            <a:r>
              <a:rPr lang="en-US" dirty="0" smtClean="0"/>
              <a:t>I am happy.</a:t>
            </a:r>
          </a:p>
          <a:p>
            <a:pPr marL="514350" indent="-514350">
              <a:buFont typeface="+mj-lt"/>
              <a:buAutoNum type="arabicPeriod"/>
            </a:pPr>
            <a:r>
              <a:rPr lang="en-US" dirty="0" smtClean="0"/>
              <a:t>I appoint you the manager of the department.</a:t>
            </a:r>
          </a:p>
          <a:p>
            <a:pPr marL="514350" indent="-514350">
              <a:buFont typeface="+mj-lt"/>
              <a:buAutoNum type="arabicPeriod"/>
            </a:pPr>
            <a:r>
              <a:rPr lang="en-US" dirty="0" smtClean="0"/>
              <a:t>It is raining.</a:t>
            </a:r>
          </a:p>
          <a:p>
            <a:pPr marL="514350" indent="-514350">
              <a:buFont typeface="+mj-lt"/>
              <a:buAutoNum type="arabicPeriod"/>
            </a:pPr>
            <a:r>
              <a:rPr lang="en-US" dirty="0" smtClean="0"/>
              <a:t>I believe you.</a:t>
            </a:r>
          </a:p>
          <a:p>
            <a:pPr marL="514350" indent="-514350">
              <a:buFont typeface="+mj-lt"/>
              <a:buAutoNum type="arabicPeriod"/>
            </a:pPr>
            <a:r>
              <a:rPr lang="en-US" dirty="0" smtClean="0"/>
              <a:t>Tomorrow is Thursday.</a:t>
            </a:r>
          </a:p>
          <a:p>
            <a:pPr marL="514350" indent="-514350">
              <a:buFont typeface="+mj-lt"/>
              <a:buAutoNum type="arabicPeriod"/>
            </a:pPr>
            <a:r>
              <a:rPr lang="en-US" dirty="0" smtClean="0"/>
              <a:t>I apologize.</a:t>
            </a:r>
          </a:p>
          <a:p>
            <a:pPr marL="514350" indent="-514350">
              <a:buFont typeface="+mj-lt"/>
              <a:buAutoNum type="arabicPeriod"/>
            </a:pPr>
            <a:r>
              <a:rPr lang="en-US" dirty="0"/>
              <a:t>I welcome </a:t>
            </a:r>
            <a:r>
              <a:rPr lang="en-US" dirty="0" smtClean="0"/>
              <a:t>you.</a:t>
            </a:r>
          </a:p>
          <a:p>
            <a:pPr marL="514350" indent="-514350">
              <a:buFont typeface="+mj-lt"/>
              <a:buAutoNum type="arabicPeriod"/>
            </a:pPr>
            <a:r>
              <a:rPr lang="en-US" dirty="0" smtClean="0"/>
              <a:t>I </a:t>
            </a:r>
            <a:r>
              <a:rPr lang="en-US" dirty="0"/>
              <a:t>advise you to do it. </a:t>
            </a:r>
            <a:r>
              <a:rPr lang="en-US" i="1" dirty="0">
                <a:solidFill>
                  <a:srgbClr val="FF0000"/>
                </a:solidFill>
              </a:rPr>
              <a:t>   </a:t>
            </a:r>
            <a:endParaRPr lang="en-US" i="1" dirty="0" smtClean="0">
              <a:solidFill>
                <a:srgbClr val="FF0000"/>
              </a:solidFill>
            </a:endParaRPr>
          </a:p>
          <a:p>
            <a:pPr marL="0" indent="0">
              <a:buNone/>
            </a:pPr>
            <a:endParaRPr lang="ru-RU" dirty="0"/>
          </a:p>
        </p:txBody>
      </p:sp>
    </p:spTree>
    <p:extLst>
      <p:ext uri="{BB962C8B-B14F-4D97-AF65-F5344CB8AC3E}">
        <p14:creationId xmlns:p14="http://schemas.microsoft.com/office/powerpoint/2010/main" val="358476886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42910" y="571480"/>
            <a:ext cx="7786742" cy="5715040"/>
          </a:xfrm>
        </p:spPr>
        <p:style>
          <a:lnRef idx="1">
            <a:schemeClr val="accent2"/>
          </a:lnRef>
          <a:fillRef idx="2">
            <a:schemeClr val="accent2"/>
          </a:fillRef>
          <a:effectRef idx="1">
            <a:schemeClr val="accent2"/>
          </a:effectRef>
          <a:fontRef idx="minor">
            <a:schemeClr val="dk1"/>
          </a:fontRef>
        </p:style>
        <p:txBody>
          <a:bodyPr>
            <a:normAutofit/>
          </a:bodyPr>
          <a:lstStyle/>
          <a:p>
            <a:endParaRPr lang="en-US" sz="1200" dirty="0" smtClean="0">
              <a:latin typeface="Times New Roman" pitchFamily="18" charset="0"/>
              <a:cs typeface="Times New Roman" pitchFamily="18" charset="0"/>
            </a:endParaRPr>
          </a:p>
          <a:p>
            <a:endParaRPr lang="en-US" sz="1200" dirty="0">
              <a:latin typeface="Times New Roman" pitchFamily="18" charset="0"/>
              <a:cs typeface="Times New Roman" pitchFamily="18" charset="0"/>
            </a:endParaRPr>
          </a:p>
          <a:p>
            <a:r>
              <a:rPr lang="en-US" sz="4000" dirty="0" smtClean="0">
                <a:solidFill>
                  <a:srgbClr val="92D050"/>
                </a:solidFill>
                <a:latin typeface="Times New Roman" pitchFamily="18" charset="0"/>
                <a:cs typeface="Times New Roman" pitchFamily="18" charset="0"/>
              </a:rPr>
              <a:t>Lecture</a:t>
            </a:r>
            <a:r>
              <a:rPr lang="ru-RU" sz="4000" dirty="0" smtClean="0">
                <a:solidFill>
                  <a:srgbClr val="92D050"/>
                </a:solidFill>
                <a:latin typeface="Times New Roman" pitchFamily="18" charset="0"/>
                <a:cs typeface="Times New Roman" pitchFamily="18" charset="0"/>
              </a:rPr>
              <a:t> 4</a:t>
            </a:r>
            <a:endParaRPr lang="en-US" sz="4000" b="1" i="1" dirty="0" smtClean="0">
              <a:solidFill>
                <a:srgbClr val="92D050"/>
              </a:solidFill>
              <a:latin typeface="Times New Roman" pitchFamily="18" charset="0"/>
              <a:cs typeface="Times New Roman" pitchFamily="18" charset="0"/>
            </a:endParaRPr>
          </a:p>
          <a:p>
            <a:endParaRPr lang="en-US" sz="5000" b="1" i="1" dirty="0" smtClean="0">
              <a:solidFill>
                <a:srgbClr val="92D050"/>
              </a:solidFill>
              <a:latin typeface="Times New Roman" pitchFamily="18" charset="0"/>
              <a:cs typeface="Times New Roman" pitchFamily="18" charset="0"/>
            </a:endParaRPr>
          </a:p>
          <a:p>
            <a:r>
              <a:rPr lang="en-US" sz="5400" b="1" dirty="0">
                <a:solidFill>
                  <a:srgbClr val="92D050"/>
                </a:solidFill>
              </a:rPr>
              <a:t>THE STRUCTURE </a:t>
            </a:r>
            <a:endParaRPr lang="ru-RU" sz="5400" b="1" dirty="0" smtClean="0">
              <a:solidFill>
                <a:srgbClr val="92D050"/>
              </a:solidFill>
            </a:endParaRPr>
          </a:p>
          <a:p>
            <a:r>
              <a:rPr lang="en-US" sz="5400" b="1" dirty="0" smtClean="0">
                <a:solidFill>
                  <a:srgbClr val="92D050"/>
                </a:solidFill>
              </a:rPr>
              <a:t>OF </a:t>
            </a:r>
            <a:r>
              <a:rPr lang="en-US" sz="5400" b="1" dirty="0">
                <a:solidFill>
                  <a:srgbClr val="92D050"/>
                </a:solidFill>
              </a:rPr>
              <a:t>THE SPEECH ACT</a:t>
            </a:r>
            <a:endParaRPr lang="ru-RU" sz="5400" dirty="0">
              <a:solidFill>
                <a:srgbClr val="92D050"/>
              </a:solidFill>
            </a:endParaRPr>
          </a:p>
          <a:p>
            <a:endParaRPr lang="ru-RU" sz="10000" i="1" dirty="0">
              <a:solidFill>
                <a:srgbClr val="00B050"/>
              </a:solidFill>
              <a:latin typeface="Times New Roman" pitchFamily="18" charset="0"/>
              <a:cs typeface="Times New Roman" pitchFamily="18" charset="0"/>
            </a:endParaRPr>
          </a:p>
        </p:txBody>
      </p:sp>
    </p:spTree>
    <p:extLst>
      <p:ext uri="{BB962C8B-B14F-4D97-AF65-F5344CB8AC3E}">
        <p14:creationId xmlns:p14="http://schemas.microsoft.com/office/powerpoint/2010/main" val="263972408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71480"/>
            <a:ext cx="8229600" cy="5554683"/>
          </a:xfrm>
        </p:spPr>
        <p:txBody>
          <a:bodyPr>
            <a:noAutofit/>
          </a:bodyPr>
          <a:lstStyle/>
          <a:p>
            <a:pPr algn="ctr">
              <a:buNone/>
            </a:pPr>
            <a:r>
              <a:rPr lang="en-US" sz="5000" b="1" i="1" dirty="0" smtClean="0">
                <a:solidFill>
                  <a:srgbClr val="FF0000"/>
                </a:solidFill>
              </a:rPr>
              <a:t>Questions to discuss</a:t>
            </a:r>
            <a:endParaRPr lang="ru-RU" sz="5000" b="1" i="1" dirty="0" smtClean="0">
              <a:solidFill>
                <a:srgbClr val="FF0000"/>
              </a:solidFill>
            </a:endParaRPr>
          </a:p>
          <a:p>
            <a:pPr marL="0" indent="0">
              <a:buNone/>
            </a:pPr>
            <a:r>
              <a:rPr lang="en-US" sz="5400" dirty="0"/>
              <a:t>1) What is locution?</a:t>
            </a:r>
            <a:endParaRPr lang="ru-RU" sz="5400" dirty="0"/>
          </a:p>
          <a:p>
            <a:pPr marL="0" indent="0">
              <a:buNone/>
            </a:pPr>
            <a:r>
              <a:rPr lang="en-US" sz="5400" dirty="0"/>
              <a:t>2) What is illocution?</a:t>
            </a:r>
            <a:endParaRPr lang="ru-RU" sz="5400" dirty="0"/>
          </a:p>
          <a:p>
            <a:pPr marL="0" indent="0">
              <a:buNone/>
            </a:pPr>
            <a:r>
              <a:rPr lang="en-US" sz="5400" dirty="0"/>
              <a:t>3) What is </a:t>
            </a:r>
            <a:r>
              <a:rPr lang="en-US" sz="5400" dirty="0" err="1"/>
              <a:t>perlocution</a:t>
            </a:r>
            <a:r>
              <a:rPr lang="en-US" sz="5400" dirty="0"/>
              <a:t>?</a:t>
            </a:r>
            <a:endParaRPr lang="ru-RU" sz="54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642918"/>
            <a:ext cx="8229600" cy="5483245"/>
          </a:xfrm>
        </p:spPr>
        <p:style>
          <a:lnRef idx="2">
            <a:schemeClr val="accent2"/>
          </a:lnRef>
          <a:fillRef idx="1">
            <a:schemeClr val="lt1"/>
          </a:fillRef>
          <a:effectRef idx="0">
            <a:schemeClr val="accent2"/>
          </a:effectRef>
          <a:fontRef idx="minor">
            <a:schemeClr val="dk1"/>
          </a:fontRef>
        </p:style>
        <p:txBody>
          <a:bodyPr>
            <a:normAutofit fontScale="92500" lnSpcReduction="10000"/>
          </a:bodyPr>
          <a:lstStyle/>
          <a:p>
            <a:pPr>
              <a:buNone/>
            </a:pPr>
            <a:endParaRPr lang="en-US" dirty="0" smtClean="0"/>
          </a:p>
          <a:p>
            <a:pPr algn="ctr">
              <a:buNone/>
            </a:pPr>
            <a:r>
              <a:rPr lang="en-US" sz="4000" dirty="0" smtClean="0">
                <a:solidFill>
                  <a:srgbClr val="FF0000"/>
                </a:solidFill>
                <a:latin typeface="Times New Roman" pitchFamily="18" charset="0"/>
                <a:cs typeface="Times New Roman" pitchFamily="18" charset="0"/>
              </a:rPr>
              <a:t>Question 1</a:t>
            </a:r>
            <a:endParaRPr lang="en-US" dirty="0" smtClean="0">
              <a:solidFill>
                <a:srgbClr val="FF0000"/>
              </a:solidFill>
            </a:endParaRPr>
          </a:p>
          <a:p>
            <a:pPr marL="0" indent="0" algn="ctr">
              <a:buNone/>
            </a:pPr>
            <a:r>
              <a:rPr lang="en-US" sz="9600" dirty="0">
                <a:solidFill>
                  <a:srgbClr val="FF0000"/>
                </a:solidFill>
              </a:rPr>
              <a:t>What is </a:t>
            </a:r>
            <a:r>
              <a:rPr lang="en-US" sz="9600" dirty="0" smtClean="0">
                <a:solidFill>
                  <a:srgbClr val="FF0000"/>
                </a:solidFill>
              </a:rPr>
              <a:t>locution (</a:t>
            </a:r>
            <a:r>
              <a:rPr lang="en-US" sz="9600" dirty="0" err="1" smtClean="0">
                <a:solidFill>
                  <a:srgbClr val="FF0000"/>
                </a:solidFill>
              </a:rPr>
              <a:t>locutionary</a:t>
            </a:r>
            <a:r>
              <a:rPr lang="en-US" sz="9600" dirty="0" smtClean="0">
                <a:solidFill>
                  <a:srgbClr val="FF0000"/>
                </a:solidFill>
              </a:rPr>
              <a:t> act)?</a:t>
            </a:r>
            <a:endParaRPr lang="en-US" sz="9600" dirty="0">
              <a:solidFill>
                <a:srgbClr val="FF0000"/>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332656"/>
            <a:ext cx="8229600" cy="5793507"/>
          </a:xfrm>
        </p:spPr>
        <p:txBody>
          <a:bodyPr>
            <a:normAutofit/>
          </a:bodyPr>
          <a:lstStyle/>
          <a:p>
            <a:pPr marL="0" indent="0">
              <a:buNone/>
            </a:pPr>
            <a:r>
              <a:rPr lang="en-US" b="1" dirty="0"/>
              <a:t>Each speech act consists of three components (has a three-layer structure):</a:t>
            </a:r>
            <a:endParaRPr lang="ru-RU" b="1" dirty="0"/>
          </a:p>
          <a:p>
            <a:pPr marL="0" indent="0">
              <a:buNone/>
            </a:pPr>
            <a:r>
              <a:rPr lang="en-US" dirty="0"/>
              <a:t>- locution (</a:t>
            </a:r>
            <a:r>
              <a:rPr lang="en-US" dirty="0" err="1"/>
              <a:t>locutionary</a:t>
            </a:r>
            <a:r>
              <a:rPr lang="en-US" dirty="0"/>
              <a:t> act),</a:t>
            </a:r>
            <a:endParaRPr lang="ru-RU" dirty="0"/>
          </a:p>
          <a:p>
            <a:pPr marL="0" indent="0">
              <a:buNone/>
            </a:pPr>
            <a:r>
              <a:rPr lang="en-US" dirty="0"/>
              <a:t>- illocution (illocutionary act),</a:t>
            </a:r>
            <a:endParaRPr lang="ru-RU" dirty="0"/>
          </a:p>
          <a:p>
            <a:pPr marL="0" indent="0">
              <a:buNone/>
            </a:pPr>
            <a:r>
              <a:rPr lang="en-US" dirty="0"/>
              <a:t>- </a:t>
            </a:r>
            <a:r>
              <a:rPr lang="en-US" dirty="0" err="1"/>
              <a:t>perlocution</a:t>
            </a:r>
            <a:r>
              <a:rPr lang="en-US" dirty="0"/>
              <a:t> (</a:t>
            </a:r>
            <a:r>
              <a:rPr lang="en-US" dirty="0" err="1"/>
              <a:t>perlocutionary</a:t>
            </a:r>
            <a:r>
              <a:rPr lang="en-US" dirty="0"/>
              <a:t> act). </a:t>
            </a:r>
            <a:endParaRPr lang="ru-RU" dirty="0"/>
          </a:p>
          <a:p>
            <a:pPr marL="0" indent="457200" algn="just">
              <a:buNone/>
            </a:pPr>
            <a:endParaRPr lang="ru-RU" i="1" dirty="0">
              <a:solidFill>
                <a:srgbClr val="00B050"/>
              </a:solidFill>
            </a:endParaRPr>
          </a:p>
        </p:txBody>
      </p:sp>
    </p:spTree>
    <p:extLst>
      <p:ext uri="{BB962C8B-B14F-4D97-AF65-F5344CB8AC3E}">
        <p14:creationId xmlns:p14="http://schemas.microsoft.com/office/powerpoint/2010/main" val="16805131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42910" y="571480"/>
            <a:ext cx="7786742" cy="5715040"/>
          </a:xfrm>
        </p:spPr>
        <p:style>
          <a:lnRef idx="1">
            <a:schemeClr val="accent2"/>
          </a:lnRef>
          <a:fillRef idx="2">
            <a:schemeClr val="accent2"/>
          </a:fillRef>
          <a:effectRef idx="1">
            <a:schemeClr val="accent2"/>
          </a:effectRef>
          <a:fontRef idx="minor">
            <a:schemeClr val="dk1"/>
          </a:fontRef>
        </p:style>
        <p:txBody>
          <a:bodyPr>
            <a:normAutofit/>
          </a:bodyPr>
          <a:lstStyle/>
          <a:p>
            <a:endParaRPr lang="en-US" sz="1200" dirty="0" smtClean="0">
              <a:latin typeface="Times New Roman" pitchFamily="18" charset="0"/>
              <a:cs typeface="Times New Roman" pitchFamily="18" charset="0"/>
            </a:endParaRPr>
          </a:p>
          <a:p>
            <a:endParaRPr lang="en-US" sz="1200" dirty="0">
              <a:latin typeface="Times New Roman" pitchFamily="18" charset="0"/>
              <a:cs typeface="Times New Roman" pitchFamily="18" charset="0"/>
            </a:endParaRPr>
          </a:p>
          <a:p>
            <a:r>
              <a:rPr lang="en-US" sz="4000" dirty="0" smtClean="0">
                <a:solidFill>
                  <a:srgbClr val="92D050"/>
                </a:solidFill>
                <a:latin typeface="Times New Roman" pitchFamily="18" charset="0"/>
                <a:cs typeface="Times New Roman" pitchFamily="18" charset="0"/>
              </a:rPr>
              <a:t>Lecture</a:t>
            </a:r>
            <a:r>
              <a:rPr lang="ru-RU" sz="4000" smtClean="0">
                <a:solidFill>
                  <a:srgbClr val="92D050"/>
                </a:solidFill>
                <a:latin typeface="Times New Roman" pitchFamily="18" charset="0"/>
                <a:cs typeface="Times New Roman" pitchFamily="18" charset="0"/>
              </a:rPr>
              <a:t> </a:t>
            </a:r>
            <a:r>
              <a:rPr lang="ru-RU" sz="4000" smtClean="0">
                <a:solidFill>
                  <a:srgbClr val="92D050"/>
                </a:solidFill>
                <a:latin typeface="Times New Roman" pitchFamily="18" charset="0"/>
                <a:cs typeface="Times New Roman" pitchFamily="18" charset="0"/>
              </a:rPr>
              <a:t>7-8</a:t>
            </a:r>
            <a:endParaRPr lang="en-US" sz="4000" b="1" i="1" dirty="0" smtClean="0">
              <a:solidFill>
                <a:srgbClr val="92D050"/>
              </a:solidFill>
              <a:latin typeface="Times New Roman" pitchFamily="18" charset="0"/>
              <a:cs typeface="Times New Roman" pitchFamily="18" charset="0"/>
            </a:endParaRPr>
          </a:p>
          <a:p>
            <a:endParaRPr lang="en-US" sz="5000" b="1" i="1" dirty="0" smtClean="0">
              <a:solidFill>
                <a:srgbClr val="92D050"/>
              </a:solidFill>
              <a:latin typeface="Times New Roman" pitchFamily="18" charset="0"/>
              <a:cs typeface="Times New Roman" pitchFamily="18" charset="0"/>
            </a:endParaRPr>
          </a:p>
          <a:p>
            <a:r>
              <a:rPr lang="en-US" sz="5400" b="1" dirty="0">
                <a:solidFill>
                  <a:srgbClr val="92D050"/>
                </a:solidFill>
              </a:rPr>
              <a:t>THE STRUCTURE </a:t>
            </a:r>
            <a:endParaRPr lang="ru-RU" sz="5400" b="1" dirty="0" smtClean="0">
              <a:solidFill>
                <a:srgbClr val="92D050"/>
              </a:solidFill>
            </a:endParaRPr>
          </a:p>
          <a:p>
            <a:r>
              <a:rPr lang="en-US" sz="5400" b="1" dirty="0" smtClean="0">
                <a:solidFill>
                  <a:srgbClr val="92D050"/>
                </a:solidFill>
              </a:rPr>
              <a:t>OF </a:t>
            </a:r>
            <a:r>
              <a:rPr lang="en-US" sz="5400" b="1" dirty="0">
                <a:solidFill>
                  <a:srgbClr val="92D050"/>
                </a:solidFill>
              </a:rPr>
              <a:t>THE SPEECH ACT</a:t>
            </a:r>
            <a:endParaRPr lang="ru-RU" sz="5400" dirty="0">
              <a:solidFill>
                <a:srgbClr val="92D050"/>
              </a:solidFill>
            </a:endParaRPr>
          </a:p>
          <a:p>
            <a:endParaRPr lang="ru-RU" sz="10000" i="1" dirty="0">
              <a:solidFill>
                <a:srgbClr val="00B050"/>
              </a:solidFill>
              <a:latin typeface="Times New Roman" pitchFamily="18" charset="0"/>
              <a:cs typeface="Times New Roman" pitchFamily="18" charset="0"/>
            </a:endParaRPr>
          </a:p>
        </p:txBody>
      </p:sp>
    </p:spTree>
    <p:extLst>
      <p:ext uri="{BB962C8B-B14F-4D97-AF65-F5344CB8AC3E}">
        <p14:creationId xmlns:p14="http://schemas.microsoft.com/office/powerpoint/2010/main" val="237668649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332656"/>
            <a:ext cx="8229600" cy="5793507"/>
          </a:xfrm>
        </p:spPr>
        <p:txBody>
          <a:bodyPr/>
          <a:lstStyle/>
          <a:p>
            <a:pPr marL="0" indent="0">
              <a:buNone/>
            </a:pPr>
            <a:endParaRPr lang="en-US" b="1" i="1" dirty="0" smtClean="0"/>
          </a:p>
          <a:p>
            <a:pPr marL="0" indent="0">
              <a:buNone/>
            </a:pPr>
            <a:endParaRPr lang="en-US" b="1" i="1" dirty="0"/>
          </a:p>
          <a:p>
            <a:pPr marL="0" indent="0">
              <a:buNone/>
            </a:pPr>
            <a:endParaRPr lang="en-US" b="1" i="1" dirty="0" smtClean="0"/>
          </a:p>
          <a:p>
            <a:pPr marL="0" indent="0" algn="ctr">
              <a:buNone/>
            </a:pPr>
            <a:r>
              <a:rPr lang="en-US" sz="5000" b="1" i="1" dirty="0" smtClean="0">
                <a:solidFill>
                  <a:srgbClr val="92D050"/>
                </a:solidFill>
              </a:rPr>
              <a:t>Locution </a:t>
            </a:r>
            <a:r>
              <a:rPr lang="en-US" sz="5000" b="1" i="1" dirty="0">
                <a:solidFill>
                  <a:srgbClr val="92D050"/>
                </a:solidFill>
              </a:rPr>
              <a:t>(</a:t>
            </a:r>
            <a:r>
              <a:rPr lang="en-US" sz="5000" b="1" i="1" dirty="0" err="1">
                <a:solidFill>
                  <a:srgbClr val="92D050"/>
                </a:solidFill>
              </a:rPr>
              <a:t>locutionary</a:t>
            </a:r>
            <a:r>
              <a:rPr lang="en-US" sz="5000" b="1" i="1" dirty="0">
                <a:solidFill>
                  <a:srgbClr val="92D050"/>
                </a:solidFill>
              </a:rPr>
              <a:t> act)</a:t>
            </a:r>
            <a:endParaRPr lang="ru-RU" sz="5000" dirty="0">
              <a:solidFill>
                <a:srgbClr val="92D050"/>
              </a:solidFill>
            </a:endParaRPr>
          </a:p>
        </p:txBody>
      </p:sp>
    </p:spTree>
    <p:extLst>
      <p:ext uri="{BB962C8B-B14F-4D97-AF65-F5344CB8AC3E}">
        <p14:creationId xmlns:p14="http://schemas.microsoft.com/office/powerpoint/2010/main" val="6730923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76672"/>
            <a:ext cx="8229600" cy="5649491"/>
          </a:xfrm>
        </p:spPr>
        <p:txBody>
          <a:bodyPr/>
          <a:lstStyle/>
          <a:p>
            <a:pPr marL="0" indent="0" algn="ctr">
              <a:buNone/>
            </a:pPr>
            <a:endParaRPr lang="en-US" i="1" dirty="0" smtClean="0">
              <a:solidFill>
                <a:srgbClr val="FF0000"/>
              </a:solidFill>
            </a:endParaRPr>
          </a:p>
          <a:p>
            <a:pPr marL="0" indent="0" algn="ctr">
              <a:buNone/>
            </a:pPr>
            <a:endParaRPr lang="en-US" i="1" dirty="0">
              <a:solidFill>
                <a:srgbClr val="FF0000"/>
              </a:solidFill>
            </a:endParaRPr>
          </a:p>
          <a:p>
            <a:pPr marL="0" indent="0" algn="ctr">
              <a:buNone/>
            </a:pPr>
            <a:r>
              <a:rPr lang="en-US" b="1" i="1" dirty="0"/>
              <a:t>Locution (</a:t>
            </a:r>
            <a:r>
              <a:rPr lang="en-US" b="1" i="1" dirty="0" err="1"/>
              <a:t>locutionary</a:t>
            </a:r>
            <a:r>
              <a:rPr lang="en-US" b="1" i="1" dirty="0"/>
              <a:t> act)</a:t>
            </a:r>
            <a:r>
              <a:rPr lang="en-US" dirty="0"/>
              <a:t> is the objective content of the statement, its literal </a:t>
            </a:r>
            <a:r>
              <a:rPr lang="en-US" dirty="0" smtClean="0"/>
              <a:t>meaning.</a:t>
            </a:r>
            <a:endParaRPr lang="en-US" i="1" dirty="0" smtClean="0">
              <a:solidFill>
                <a:srgbClr val="FF0000"/>
              </a:solidFill>
            </a:endParaRPr>
          </a:p>
        </p:txBody>
      </p:sp>
    </p:spTree>
    <p:extLst>
      <p:ext uri="{BB962C8B-B14F-4D97-AF65-F5344CB8AC3E}">
        <p14:creationId xmlns:p14="http://schemas.microsoft.com/office/powerpoint/2010/main" val="6247059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332656"/>
            <a:ext cx="8229600" cy="5793507"/>
          </a:xfrm>
        </p:spPr>
        <p:txBody>
          <a:bodyPr/>
          <a:lstStyle/>
          <a:p>
            <a:pPr marL="0" indent="0" algn="ctr">
              <a:buNone/>
            </a:pPr>
            <a:endParaRPr lang="en-US" i="1" dirty="0" smtClean="0">
              <a:solidFill>
                <a:srgbClr val="FF0000"/>
              </a:solidFill>
            </a:endParaRPr>
          </a:p>
          <a:p>
            <a:pPr marL="0" indent="0" algn="ctr">
              <a:buNone/>
            </a:pPr>
            <a:endParaRPr lang="en-US" i="1" dirty="0">
              <a:solidFill>
                <a:srgbClr val="FF0000"/>
              </a:solidFill>
            </a:endParaRPr>
          </a:p>
          <a:p>
            <a:pPr marL="0" indent="0" algn="ctr">
              <a:buNone/>
            </a:pPr>
            <a:endParaRPr lang="en-US" i="1" dirty="0" smtClean="0">
              <a:solidFill>
                <a:srgbClr val="FF0000"/>
              </a:solidFill>
            </a:endParaRPr>
          </a:p>
          <a:p>
            <a:pPr marL="0" indent="0" algn="ctr">
              <a:buNone/>
            </a:pPr>
            <a:r>
              <a:rPr lang="en-US" sz="5400" i="1" dirty="0"/>
              <a:t>My telephone is </a:t>
            </a:r>
            <a:r>
              <a:rPr lang="en-US" sz="5400" i="1" dirty="0" smtClean="0"/>
              <a:t>broken.</a:t>
            </a:r>
            <a:endParaRPr lang="en-US" sz="5000" i="1" dirty="0" smtClean="0">
              <a:solidFill>
                <a:schemeClr val="accent1"/>
              </a:solidFill>
            </a:endParaRPr>
          </a:p>
        </p:txBody>
      </p:sp>
    </p:spTree>
    <p:extLst>
      <p:ext uri="{BB962C8B-B14F-4D97-AF65-F5344CB8AC3E}">
        <p14:creationId xmlns:p14="http://schemas.microsoft.com/office/powerpoint/2010/main" val="39893996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04664"/>
            <a:ext cx="8229600" cy="5721499"/>
          </a:xfrm>
        </p:spPr>
        <p:txBody>
          <a:bodyPr/>
          <a:lstStyle/>
          <a:p>
            <a:pPr marL="0" indent="0">
              <a:buNone/>
            </a:pPr>
            <a:endParaRPr lang="en-US" dirty="0" smtClean="0"/>
          </a:p>
          <a:p>
            <a:pPr marL="0" indent="0">
              <a:buNone/>
            </a:pPr>
            <a:endParaRPr lang="en-US" dirty="0"/>
          </a:p>
          <a:p>
            <a:pPr marL="0" indent="0">
              <a:buNone/>
            </a:pPr>
            <a:endParaRPr lang="en-US" dirty="0" smtClean="0"/>
          </a:p>
          <a:p>
            <a:pPr marL="0" indent="0" algn="ctr">
              <a:buNone/>
            </a:pPr>
            <a:r>
              <a:rPr lang="en-US" sz="5000" i="1" dirty="0" smtClean="0"/>
              <a:t>Do you have a telephone?</a:t>
            </a:r>
            <a:endParaRPr lang="ru-RU" sz="5000" i="1" dirty="0"/>
          </a:p>
        </p:txBody>
      </p:sp>
    </p:spTree>
    <p:extLst>
      <p:ext uri="{BB962C8B-B14F-4D97-AF65-F5344CB8AC3E}">
        <p14:creationId xmlns:p14="http://schemas.microsoft.com/office/powerpoint/2010/main" val="42096630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692696"/>
            <a:ext cx="8229600" cy="5433467"/>
          </a:xfrm>
        </p:spPr>
        <p:txBody>
          <a:bodyPr>
            <a:normAutofit/>
          </a:bodyPr>
          <a:lstStyle/>
          <a:p>
            <a:pPr algn="ctr">
              <a:buNone/>
            </a:pPr>
            <a:endParaRPr lang="en-US" sz="4500" dirty="0" smtClean="0">
              <a:solidFill>
                <a:srgbClr val="FF0000"/>
              </a:solidFill>
              <a:latin typeface="Times New Roman" pitchFamily="18" charset="0"/>
              <a:cs typeface="Times New Roman" pitchFamily="18" charset="0"/>
            </a:endParaRPr>
          </a:p>
          <a:p>
            <a:pPr algn="ctr">
              <a:buNone/>
            </a:pPr>
            <a:endParaRPr lang="en-US" sz="4500" dirty="0">
              <a:solidFill>
                <a:srgbClr val="FF0000"/>
              </a:solidFill>
              <a:latin typeface="Times New Roman" pitchFamily="18" charset="0"/>
              <a:cs typeface="Times New Roman" pitchFamily="18" charset="0"/>
            </a:endParaRPr>
          </a:p>
          <a:p>
            <a:pPr algn="ctr">
              <a:buNone/>
            </a:pPr>
            <a:r>
              <a:rPr lang="en-US" sz="4500" dirty="0" smtClean="0">
                <a:solidFill>
                  <a:srgbClr val="FF0000"/>
                </a:solidFill>
                <a:latin typeface="Times New Roman" pitchFamily="18" charset="0"/>
                <a:cs typeface="Times New Roman" pitchFamily="18" charset="0"/>
              </a:rPr>
              <a:t>Question 2</a:t>
            </a:r>
            <a:endParaRPr lang="en-US" sz="4500" dirty="0">
              <a:solidFill>
                <a:srgbClr val="FF0000"/>
              </a:solidFill>
            </a:endParaRPr>
          </a:p>
          <a:p>
            <a:pPr marL="0" indent="0" algn="ctr">
              <a:buNone/>
            </a:pPr>
            <a:r>
              <a:rPr lang="en-US" sz="4500" dirty="0">
                <a:solidFill>
                  <a:srgbClr val="FF0000"/>
                </a:solidFill>
              </a:rPr>
              <a:t>What is </a:t>
            </a:r>
            <a:r>
              <a:rPr lang="en-US" sz="4500" dirty="0" smtClean="0">
                <a:solidFill>
                  <a:srgbClr val="FF0000"/>
                </a:solidFill>
              </a:rPr>
              <a:t>an illocution</a:t>
            </a:r>
            <a:r>
              <a:rPr lang="en-US" sz="4500" dirty="0">
                <a:solidFill>
                  <a:srgbClr val="FF0000"/>
                </a:solidFill>
              </a:rPr>
              <a:t>?</a:t>
            </a:r>
          </a:p>
          <a:p>
            <a:pPr marL="0" indent="0">
              <a:buNone/>
            </a:pPr>
            <a:endParaRPr lang="ru-RU" sz="4500" dirty="0"/>
          </a:p>
        </p:txBody>
      </p:sp>
    </p:spTree>
    <p:extLst>
      <p:ext uri="{BB962C8B-B14F-4D97-AF65-F5344CB8AC3E}">
        <p14:creationId xmlns:p14="http://schemas.microsoft.com/office/powerpoint/2010/main" val="25285310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620688"/>
            <a:ext cx="8229600" cy="5505475"/>
          </a:xfrm>
        </p:spPr>
        <p:txBody>
          <a:bodyPr/>
          <a:lstStyle/>
          <a:p>
            <a:pPr marL="0" indent="0" algn="ctr">
              <a:buNone/>
            </a:pPr>
            <a:endParaRPr lang="en-US" dirty="0" smtClean="0"/>
          </a:p>
          <a:p>
            <a:pPr marL="0" indent="0" algn="ctr">
              <a:buNone/>
            </a:pPr>
            <a:endParaRPr lang="en-US" dirty="0"/>
          </a:p>
          <a:p>
            <a:pPr marL="0" indent="0">
              <a:buNone/>
            </a:pPr>
            <a:r>
              <a:rPr lang="en-US" b="1" i="1" dirty="0" smtClean="0"/>
              <a:t>An illocutionary act </a:t>
            </a:r>
            <a:r>
              <a:rPr lang="en-US" dirty="0" smtClean="0"/>
              <a:t>is </a:t>
            </a:r>
            <a:r>
              <a:rPr lang="en-US" dirty="0"/>
              <a:t>a true communicative intention of the speaker (directive, regret, surprise, simple statement, etc.) </a:t>
            </a:r>
            <a:endParaRPr lang="ru-RU" dirty="0"/>
          </a:p>
          <a:p>
            <a:pPr marL="0" indent="0">
              <a:buNone/>
            </a:pPr>
            <a:endParaRPr lang="ru-RU" dirty="0"/>
          </a:p>
        </p:txBody>
      </p:sp>
    </p:spTree>
    <p:extLst>
      <p:ext uri="{BB962C8B-B14F-4D97-AF65-F5344CB8AC3E}">
        <p14:creationId xmlns:p14="http://schemas.microsoft.com/office/powerpoint/2010/main" val="12934762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16632"/>
            <a:ext cx="8229600" cy="6009531"/>
          </a:xfrm>
        </p:spPr>
        <p:txBody>
          <a:bodyPr/>
          <a:lstStyle/>
          <a:p>
            <a:pPr marL="0" indent="0">
              <a:buNone/>
            </a:pPr>
            <a:endParaRPr lang="en-US" dirty="0" smtClean="0"/>
          </a:p>
          <a:p>
            <a:pPr marL="0" indent="0">
              <a:buNone/>
            </a:pPr>
            <a:endParaRPr lang="en-US" dirty="0"/>
          </a:p>
          <a:p>
            <a:pPr marL="0" indent="0">
              <a:buNone/>
            </a:pPr>
            <a:endParaRPr lang="en-US" dirty="0" smtClean="0"/>
          </a:p>
          <a:p>
            <a:pPr marL="0" indent="0">
              <a:buNone/>
            </a:pPr>
            <a:r>
              <a:rPr lang="en-US" dirty="0" smtClean="0"/>
              <a:t>One </a:t>
            </a:r>
            <a:r>
              <a:rPr lang="en-US" dirty="0"/>
              <a:t>locution can represent different illocutions (illocutionary acts).</a:t>
            </a:r>
            <a:endParaRPr lang="ru-RU" dirty="0"/>
          </a:p>
          <a:p>
            <a:pPr marL="0" indent="0">
              <a:buNone/>
            </a:pPr>
            <a:endParaRPr lang="ru-RU" dirty="0"/>
          </a:p>
        </p:txBody>
      </p:sp>
    </p:spTree>
    <p:extLst>
      <p:ext uri="{BB962C8B-B14F-4D97-AF65-F5344CB8AC3E}">
        <p14:creationId xmlns:p14="http://schemas.microsoft.com/office/powerpoint/2010/main" val="24599712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04664"/>
            <a:ext cx="8229600" cy="5721499"/>
          </a:xfrm>
        </p:spPr>
        <p:txBody>
          <a:bodyPr/>
          <a:lstStyle/>
          <a:p>
            <a:pPr marL="0" indent="0">
              <a:buNone/>
            </a:pPr>
            <a:r>
              <a:rPr lang="en-US" b="1" dirty="0"/>
              <a:t>For example, the locution “My telephone’s broken” can mean:</a:t>
            </a:r>
            <a:endParaRPr lang="ru-RU" b="1" dirty="0"/>
          </a:p>
          <a:p>
            <a:pPr marL="0" indent="0">
              <a:buNone/>
            </a:pPr>
            <a:r>
              <a:rPr lang="en-US" dirty="0"/>
              <a:t>1) a statement “I need a new one”;</a:t>
            </a:r>
            <a:endParaRPr lang="ru-RU" dirty="0"/>
          </a:p>
          <a:p>
            <a:pPr marL="0" indent="0">
              <a:buNone/>
            </a:pPr>
            <a:r>
              <a:rPr lang="en-US" dirty="0"/>
              <a:t>2) a statement “I won’t be able to call you in the evening”</a:t>
            </a:r>
            <a:endParaRPr lang="ru-RU" dirty="0"/>
          </a:p>
          <a:p>
            <a:pPr marL="0" indent="0">
              <a:buNone/>
            </a:pPr>
            <a:r>
              <a:rPr lang="en-US" dirty="0"/>
              <a:t>3) a request “Please, help me to fix it”;</a:t>
            </a:r>
            <a:endParaRPr lang="ru-RU" dirty="0"/>
          </a:p>
          <a:p>
            <a:pPr marL="0" indent="0">
              <a:buNone/>
            </a:pPr>
            <a:r>
              <a:rPr lang="en-US" dirty="0"/>
              <a:t>4) a request “Can I use your phone?”</a:t>
            </a:r>
            <a:endParaRPr lang="ru-RU" dirty="0"/>
          </a:p>
          <a:p>
            <a:pPr marL="0" indent="0">
              <a:buNone/>
            </a:pPr>
            <a:endParaRPr lang="ru-RU" dirty="0"/>
          </a:p>
        </p:txBody>
      </p:sp>
    </p:spTree>
    <p:extLst>
      <p:ext uri="{BB962C8B-B14F-4D97-AF65-F5344CB8AC3E}">
        <p14:creationId xmlns:p14="http://schemas.microsoft.com/office/powerpoint/2010/main" val="342749422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76672"/>
            <a:ext cx="8229600" cy="5649491"/>
          </a:xfrm>
        </p:spPr>
        <p:txBody>
          <a:bodyPr>
            <a:normAutofit/>
          </a:bodyPr>
          <a:lstStyle/>
          <a:p>
            <a:pPr marL="0" indent="0">
              <a:buNone/>
            </a:pPr>
            <a:endParaRPr lang="en-US" dirty="0" smtClean="0"/>
          </a:p>
          <a:p>
            <a:pPr>
              <a:buNone/>
            </a:pPr>
            <a:r>
              <a:rPr lang="en-US" b="1" dirty="0" smtClean="0"/>
              <a:t>Exercise</a:t>
            </a:r>
            <a:r>
              <a:rPr lang="ru-RU" b="1" dirty="0" smtClean="0"/>
              <a:t> </a:t>
            </a:r>
            <a:r>
              <a:rPr lang="ru-RU" b="1" dirty="0"/>
              <a:t>1. </a:t>
            </a:r>
            <a:r>
              <a:rPr lang="en-US" b="1" dirty="0" smtClean="0"/>
              <a:t>What illocutionary force can the following speech acts have</a:t>
            </a:r>
            <a:r>
              <a:rPr lang="ru-RU" b="1" dirty="0" smtClean="0"/>
              <a:t>?</a:t>
            </a:r>
            <a:endParaRPr lang="ru-RU" b="1" dirty="0"/>
          </a:p>
          <a:p>
            <a:pPr marL="1371600" indent="-1371600">
              <a:buAutoNum type="arabicPeriod"/>
            </a:pPr>
            <a:r>
              <a:rPr lang="en-US" dirty="0" smtClean="0"/>
              <a:t>Our exam is tomorrow</a:t>
            </a:r>
            <a:r>
              <a:rPr lang="ru-RU" dirty="0" smtClean="0"/>
              <a:t>. </a:t>
            </a:r>
            <a:r>
              <a:rPr lang="en-US" dirty="0" smtClean="0"/>
              <a:t>(warning?)</a:t>
            </a:r>
            <a:endParaRPr lang="ru-RU" dirty="0"/>
          </a:p>
          <a:p>
            <a:pPr marL="1371600" indent="-1371600">
              <a:buAutoNum type="arabicPeriod"/>
            </a:pPr>
            <a:r>
              <a:rPr lang="en-US" dirty="0" smtClean="0"/>
              <a:t>Where is the money</a:t>
            </a:r>
            <a:r>
              <a:rPr lang="ru-RU" dirty="0" smtClean="0"/>
              <a:t>? </a:t>
            </a:r>
            <a:endParaRPr lang="ru-RU" dirty="0"/>
          </a:p>
          <a:p>
            <a:pPr marL="1371600" indent="-1371600">
              <a:buAutoNum type="arabicPeriod"/>
            </a:pPr>
            <a:r>
              <a:rPr lang="en-US" dirty="0" smtClean="0"/>
              <a:t>How can I help you</a:t>
            </a:r>
            <a:r>
              <a:rPr lang="ru-RU" dirty="0" smtClean="0"/>
              <a:t>? </a:t>
            </a:r>
            <a:endParaRPr lang="ru-RU" dirty="0"/>
          </a:p>
          <a:p>
            <a:pPr marL="1371600" indent="-1371600">
              <a:buAutoNum type="arabicPeriod"/>
            </a:pPr>
            <a:r>
              <a:rPr lang="en-US" dirty="0" smtClean="0"/>
              <a:t>It is already 4 </a:t>
            </a:r>
            <a:r>
              <a:rPr lang="en-US" dirty="0" err="1" smtClean="0"/>
              <a:t>p.m</a:t>
            </a:r>
            <a:r>
              <a:rPr lang="ru-RU" dirty="0" smtClean="0"/>
              <a:t>.</a:t>
            </a:r>
            <a:endParaRPr lang="ru-RU" dirty="0"/>
          </a:p>
          <a:p>
            <a:pPr marL="1371600" indent="-1371600">
              <a:buAutoNum type="arabicPeriod"/>
            </a:pPr>
            <a:r>
              <a:rPr lang="en-US" dirty="0" smtClean="0">
                <a:latin typeface="Times New Roman" pitchFamily="18" charset="0"/>
                <a:cs typeface="Times New Roman" pitchFamily="18" charset="0"/>
              </a:rPr>
              <a:t>The key is there</a:t>
            </a:r>
            <a:r>
              <a:rPr lang="ru-RU" dirty="0" smtClean="0">
                <a:latin typeface="Times New Roman" pitchFamily="18" charset="0"/>
                <a:cs typeface="Times New Roman" pitchFamily="18" charset="0"/>
              </a:rPr>
              <a:t>.</a:t>
            </a:r>
            <a:endParaRPr lang="en-US" dirty="0" smtClean="0">
              <a:latin typeface="Times New Roman" pitchFamily="18" charset="0"/>
              <a:cs typeface="Times New Roman" pitchFamily="18" charset="0"/>
            </a:endParaRPr>
          </a:p>
          <a:p>
            <a:pPr marL="1371600" indent="-1371600">
              <a:buFont typeface="Arial" pitchFamily="34" charset="0"/>
              <a:buAutoNum type="arabicPeriod"/>
            </a:pPr>
            <a:r>
              <a:rPr lang="en-US" dirty="0" smtClean="0"/>
              <a:t>“</a:t>
            </a:r>
            <a:r>
              <a:rPr lang="en-US" dirty="0"/>
              <a:t>It’s cold in here, </a:t>
            </a:r>
            <a:r>
              <a:rPr lang="en-US" dirty="0" smtClean="0"/>
              <a:t>isn’t it</a:t>
            </a:r>
            <a:r>
              <a:rPr lang="en-US" dirty="0"/>
              <a:t>?”</a:t>
            </a:r>
            <a:endParaRPr lang="ru-RU" dirty="0"/>
          </a:p>
          <a:p>
            <a:pPr marL="1371600" indent="-1371600">
              <a:buAutoNum type="arabicPeriod"/>
            </a:pPr>
            <a:endParaRPr lang="ru-RU" dirty="0">
              <a:latin typeface="Times New Roman" pitchFamily="18" charset="0"/>
              <a:cs typeface="Times New Roman" pitchFamily="18" charset="0"/>
            </a:endParaRPr>
          </a:p>
          <a:p>
            <a:pPr marL="0" indent="0">
              <a:buNone/>
            </a:pPr>
            <a:endParaRPr lang="en-US" dirty="0"/>
          </a:p>
        </p:txBody>
      </p:sp>
    </p:spTree>
    <p:extLst>
      <p:ext uri="{BB962C8B-B14F-4D97-AF65-F5344CB8AC3E}">
        <p14:creationId xmlns:p14="http://schemas.microsoft.com/office/powerpoint/2010/main" val="10236526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76672"/>
            <a:ext cx="8229600" cy="5649491"/>
          </a:xfrm>
        </p:spPr>
        <p:txBody>
          <a:bodyPr/>
          <a:lstStyle/>
          <a:p>
            <a:pPr marL="0" indent="0" algn="ctr">
              <a:buNone/>
            </a:pPr>
            <a:endParaRPr lang="en-US" dirty="0" smtClean="0"/>
          </a:p>
          <a:p>
            <a:pPr marL="0" indent="0" algn="ctr">
              <a:buNone/>
            </a:pPr>
            <a:endParaRPr lang="en-US" dirty="0"/>
          </a:p>
          <a:p>
            <a:pPr marL="0" indent="0" algn="ctr">
              <a:buNone/>
            </a:pPr>
            <a:r>
              <a:rPr lang="en-US" dirty="0" smtClean="0"/>
              <a:t>The illocution of </a:t>
            </a:r>
            <a:r>
              <a:rPr lang="en-US" dirty="0"/>
              <a:t>the </a:t>
            </a:r>
            <a:r>
              <a:rPr lang="en-US" dirty="0" smtClean="0"/>
              <a:t>speech act depends </a:t>
            </a:r>
            <a:r>
              <a:rPr lang="en-US" dirty="0"/>
              <a:t>on a particular speech situation. </a:t>
            </a:r>
            <a:endParaRPr lang="ru-RU" dirty="0"/>
          </a:p>
          <a:p>
            <a:pPr marL="0" indent="0">
              <a:buNone/>
            </a:pPr>
            <a:endParaRPr lang="ru-RU" dirty="0"/>
          </a:p>
          <a:p>
            <a:pPr marL="0" indent="0">
              <a:buNone/>
            </a:pPr>
            <a:endParaRPr lang="ru-RU" dirty="0"/>
          </a:p>
        </p:txBody>
      </p:sp>
    </p:spTree>
    <p:extLst>
      <p:ext uri="{BB962C8B-B14F-4D97-AF65-F5344CB8AC3E}">
        <p14:creationId xmlns:p14="http://schemas.microsoft.com/office/powerpoint/2010/main" val="11758988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Test</a:t>
            </a:r>
            <a:endParaRPr lang="ru-RU" dirty="0"/>
          </a:p>
        </p:txBody>
      </p:sp>
      <p:sp>
        <p:nvSpPr>
          <p:cNvPr id="3" name="Объект 2"/>
          <p:cNvSpPr>
            <a:spLocks noGrp="1"/>
          </p:cNvSpPr>
          <p:nvPr>
            <p:ph idx="1"/>
          </p:nvPr>
        </p:nvSpPr>
        <p:spPr/>
        <p:txBody>
          <a:bodyPr/>
          <a:lstStyle/>
          <a:p>
            <a:pPr marL="514350" indent="-514350">
              <a:buAutoNum type="arabicPeriod"/>
            </a:pPr>
            <a:r>
              <a:rPr lang="en-US" b="1" dirty="0" smtClean="0"/>
              <a:t>A speech act is …</a:t>
            </a:r>
          </a:p>
          <a:p>
            <a:pPr marL="0" indent="0">
              <a:buNone/>
            </a:pPr>
            <a:r>
              <a:rPr lang="en-US" dirty="0" smtClean="0"/>
              <a:t>a) a sentence as a structural phenomenon</a:t>
            </a:r>
          </a:p>
          <a:p>
            <a:pPr marL="0" indent="0">
              <a:buNone/>
            </a:pPr>
            <a:r>
              <a:rPr lang="en-US" dirty="0" smtClean="0"/>
              <a:t>b) </a:t>
            </a:r>
            <a:r>
              <a:rPr lang="en-US" dirty="0"/>
              <a:t>a</a:t>
            </a:r>
            <a:r>
              <a:rPr lang="en-US" dirty="0" smtClean="0"/>
              <a:t> verb</a:t>
            </a:r>
          </a:p>
          <a:p>
            <a:pPr marL="0" indent="0">
              <a:buNone/>
            </a:pPr>
            <a:r>
              <a:rPr lang="en-US" dirty="0" smtClean="0"/>
              <a:t>c) an utterance with a purpose</a:t>
            </a:r>
          </a:p>
          <a:p>
            <a:pPr marL="0" indent="0">
              <a:buNone/>
            </a:pPr>
            <a:r>
              <a:rPr lang="en-US" dirty="0" smtClean="0"/>
              <a:t>d) </a:t>
            </a:r>
            <a:r>
              <a:rPr lang="en-US" dirty="0"/>
              <a:t>a</a:t>
            </a:r>
            <a:r>
              <a:rPr lang="en-US" dirty="0" smtClean="0"/>
              <a:t> text </a:t>
            </a:r>
            <a:endParaRPr lang="ru-RU" dirty="0"/>
          </a:p>
        </p:txBody>
      </p:sp>
    </p:spTree>
    <p:extLst>
      <p:ext uri="{BB962C8B-B14F-4D97-AF65-F5344CB8AC3E}">
        <p14:creationId xmlns:p14="http://schemas.microsoft.com/office/powerpoint/2010/main" val="335887883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332656"/>
            <a:ext cx="8229600" cy="5793507"/>
          </a:xfrm>
        </p:spPr>
        <p:txBody>
          <a:bodyPr/>
          <a:lstStyle/>
          <a:p>
            <a:pPr marL="0" indent="0">
              <a:buNone/>
            </a:pPr>
            <a:r>
              <a:rPr lang="en-US" i="1" dirty="0"/>
              <a:t>To interpret a sentence in a proper way, we should take into account the participants of the communication, their intentions, the time and place of the communication and other factors.</a:t>
            </a:r>
            <a:endParaRPr lang="ru-RU" i="1" dirty="0"/>
          </a:p>
          <a:p>
            <a:pPr marL="0" indent="0">
              <a:buNone/>
            </a:pPr>
            <a:endParaRPr lang="ru-RU" dirty="0"/>
          </a:p>
        </p:txBody>
      </p:sp>
    </p:spTree>
    <p:extLst>
      <p:ext uri="{BB962C8B-B14F-4D97-AF65-F5344CB8AC3E}">
        <p14:creationId xmlns:p14="http://schemas.microsoft.com/office/powerpoint/2010/main" val="55680655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04664"/>
            <a:ext cx="8229600" cy="5721499"/>
          </a:xfrm>
        </p:spPr>
        <p:txBody>
          <a:bodyPr/>
          <a:lstStyle/>
          <a:p>
            <a:pPr marL="0" indent="0">
              <a:buNone/>
            </a:pPr>
            <a:r>
              <a:rPr lang="en-US" dirty="0"/>
              <a:t>Misinterpretation (complete or partial) of the illocutionary force (communicative goal) of a speech act is known as </a:t>
            </a:r>
            <a:r>
              <a:rPr lang="en-US" b="1" i="1" dirty="0"/>
              <a:t>a communicative (conversational) failure.</a:t>
            </a:r>
            <a:r>
              <a:rPr lang="en-US" dirty="0"/>
              <a:t> </a:t>
            </a:r>
            <a:endParaRPr lang="ru-RU" dirty="0"/>
          </a:p>
          <a:p>
            <a:pPr marL="0" indent="0">
              <a:buNone/>
            </a:pPr>
            <a:endParaRPr lang="ru-RU" dirty="0"/>
          </a:p>
        </p:txBody>
      </p:sp>
    </p:spTree>
    <p:extLst>
      <p:ext uri="{BB962C8B-B14F-4D97-AF65-F5344CB8AC3E}">
        <p14:creationId xmlns:p14="http://schemas.microsoft.com/office/powerpoint/2010/main" val="200835602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692696"/>
            <a:ext cx="8229600" cy="5433467"/>
          </a:xfrm>
        </p:spPr>
        <p:txBody>
          <a:bodyPr/>
          <a:lstStyle/>
          <a:p>
            <a:pPr>
              <a:buNone/>
            </a:pPr>
            <a:r>
              <a:rPr lang="en-US" b="1" i="1" dirty="0" smtClean="0"/>
              <a:t>Dialogue 1</a:t>
            </a:r>
          </a:p>
          <a:p>
            <a:pPr>
              <a:buNone/>
            </a:pPr>
            <a:r>
              <a:rPr lang="en-US" i="1" dirty="0" smtClean="0">
                <a:solidFill>
                  <a:srgbClr val="FF0000"/>
                </a:solidFill>
              </a:rPr>
              <a:t>A:</a:t>
            </a:r>
            <a:r>
              <a:rPr lang="ru-RU" i="1" dirty="0" smtClean="0">
                <a:solidFill>
                  <a:srgbClr val="FF0000"/>
                </a:solidFill>
              </a:rPr>
              <a:t> </a:t>
            </a:r>
            <a:r>
              <a:rPr lang="en-US" i="1" dirty="0" smtClean="0">
                <a:solidFill>
                  <a:srgbClr val="FF0000"/>
                </a:solidFill>
              </a:rPr>
              <a:t>I am ready</a:t>
            </a:r>
            <a:r>
              <a:rPr lang="ru-RU" i="1" dirty="0" smtClean="0">
                <a:solidFill>
                  <a:srgbClr val="FF0000"/>
                </a:solidFill>
              </a:rPr>
              <a:t>.</a:t>
            </a:r>
            <a:endParaRPr lang="ru-RU" dirty="0">
              <a:solidFill>
                <a:srgbClr val="FF0000"/>
              </a:solidFill>
            </a:endParaRPr>
          </a:p>
          <a:p>
            <a:pPr>
              <a:buNone/>
            </a:pPr>
            <a:r>
              <a:rPr lang="en-US" i="1" dirty="0" smtClean="0"/>
              <a:t>B:</a:t>
            </a:r>
            <a:r>
              <a:rPr lang="ru-RU" i="1" dirty="0" smtClean="0"/>
              <a:t> </a:t>
            </a:r>
            <a:r>
              <a:rPr lang="en-US" i="1" dirty="0" smtClean="0"/>
              <a:t>I see. As for me, I have to do a lot of things yet</a:t>
            </a:r>
            <a:r>
              <a:rPr lang="ru-RU" i="1" dirty="0" smtClean="0"/>
              <a:t>.</a:t>
            </a:r>
            <a:endParaRPr lang="ru-RU" dirty="0"/>
          </a:p>
          <a:p>
            <a:pPr>
              <a:buNone/>
            </a:pPr>
            <a:r>
              <a:rPr lang="en-US" i="1" dirty="0" smtClean="0"/>
              <a:t>A:</a:t>
            </a:r>
            <a:r>
              <a:rPr lang="ru-RU" i="1" dirty="0" smtClean="0"/>
              <a:t> </a:t>
            </a:r>
            <a:r>
              <a:rPr lang="en-US" i="1" dirty="0" smtClean="0"/>
              <a:t>Why are you angry</a:t>
            </a:r>
            <a:r>
              <a:rPr lang="ru-RU" i="1" dirty="0" smtClean="0"/>
              <a:t>?</a:t>
            </a:r>
            <a:endParaRPr lang="ru-RU" dirty="0"/>
          </a:p>
          <a:p>
            <a:pPr>
              <a:buNone/>
            </a:pPr>
            <a:r>
              <a:rPr lang="en-US" i="1" dirty="0" smtClean="0"/>
              <a:t>B:</a:t>
            </a:r>
            <a:r>
              <a:rPr lang="ru-RU" i="1" dirty="0" smtClean="0"/>
              <a:t> </a:t>
            </a:r>
            <a:r>
              <a:rPr lang="en-US" i="1" dirty="0" smtClean="0"/>
              <a:t>Because you want me to hurry up.</a:t>
            </a:r>
          </a:p>
          <a:p>
            <a:pPr>
              <a:buNone/>
            </a:pPr>
            <a:r>
              <a:rPr lang="en-US" i="1" dirty="0" smtClean="0"/>
              <a:t>A: No, I didn’t mean that. I mean that I am free and I can help you.</a:t>
            </a:r>
            <a:endParaRPr lang="ru-RU" dirty="0"/>
          </a:p>
          <a:p>
            <a:pPr marL="0" indent="0">
              <a:buNone/>
            </a:pPr>
            <a:endParaRPr lang="ru-RU" dirty="0"/>
          </a:p>
        </p:txBody>
      </p:sp>
    </p:spTree>
    <p:extLst>
      <p:ext uri="{BB962C8B-B14F-4D97-AF65-F5344CB8AC3E}">
        <p14:creationId xmlns:p14="http://schemas.microsoft.com/office/powerpoint/2010/main" val="366299505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548680"/>
            <a:ext cx="8229600" cy="5577483"/>
          </a:xfrm>
        </p:spPr>
        <p:txBody>
          <a:bodyPr/>
          <a:lstStyle/>
          <a:p>
            <a:pPr>
              <a:buNone/>
            </a:pPr>
            <a:r>
              <a:rPr lang="en-US" b="1" i="1" dirty="0"/>
              <a:t>Dialogue </a:t>
            </a:r>
            <a:r>
              <a:rPr lang="en-US" b="1" i="1" dirty="0" smtClean="0"/>
              <a:t>2</a:t>
            </a:r>
            <a:endParaRPr lang="en-US" b="1" i="1" dirty="0"/>
          </a:p>
          <a:p>
            <a:pPr>
              <a:buNone/>
            </a:pPr>
            <a:r>
              <a:rPr lang="en-US" i="1" dirty="0" smtClean="0"/>
              <a:t>A</a:t>
            </a:r>
            <a:r>
              <a:rPr lang="en-US" i="1" dirty="0"/>
              <a:t>:</a:t>
            </a:r>
            <a:r>
              <a:rPr lang="ru-RU" i="1" dirty="0"/>
              <a:t> </a:t>
            </a:r>
            <a:r>
              <a:rPr lang="en-US" i="1" dirty="0" smtClean="0"/>
              <a:t>Why are you baking the potatoes with the salt?</a:t>
            </a:r>
            <a:endParaRPr lang="ru-RU" dirty="0"/>
          </a:p>
          <a:p>
            <a:pPr>
              <a:buNone/>
            </a:pPr>
            <a:r>
              <a:rPr lang="en-US" i="1" dirty="0"/>
              <a:t>B:</a:t>
            </a:r>
            <a:r>
              <a:rPr lang="ru-RU" i="1" dirty="0"/>
              <a:t> </a:t>
            </a:r>
            <a:r>
              <a:rPr lang="en-US" i="1" dirty="0" smtClean="0"/>
              <a:t>You don’t have to eat  it, if you don’t want to.</a:t>
            </a:r>
            <a:endParaRPr lang="ru-RU" dirty="0"/>
          </a:p>
          <a:p>
            <a:pPr>
              <a:buNone/>
            </a:pPr>
            <a:r>
              <a:rPr lang="en-US" i="1" dirty="0"/>
              <a:t>A:</a:t>
            </a:r>
            <a:r>
              <a:rPr lang="ru-RU" i="1" dirty="0"/>
              <a:t> </a:t>
            </a:r>
            <a:r>
              <a:rPr lang="en-US" i="1" dirty="0" smtClean="0"/>
              <a:t>Why do you think that I don’t want to? I do want. I simply mean where did you get the recipe?</a:t>
            </a:r>
            <a:endParaRPr lang="ru-RU" dirty="0"/>
          </a:p>
          <a:p>
            <a:pPr marL="0" indent="0">
              <a:buNone/>
            </a:pPr>
            <a:endParaRPr lang="ru-RU" dirty="0"/>
          </a:p>
        </p:txBody>
      </p:sp>
    </p:spTree>
    <p:extLst>
      <p:ext uri="{BB962C8B-B14F-4D97-AF65-F5344CB8AC3E}">
        <p14:creationId xmlns:p14="http://schemas.microsoft.com/office/powerpoint/2010/main" val="89600445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548680"/>
            <a:ext cx="8229600" cy="5577483"/>
          </a:xfrm>
        </p:spPr>
        <p:txBody>
          <a:bodyPr/>
          <a:lstStyle/>
          <a:p>
            <a:pPr marL="0" indent="0">
              <a:buNone/>
            </a:pPr>
            <a:r>
              <a:rPr lang="en-US" dirty="0"/>
              <a:t>“We human beings are odd compared with our nearest animal relatives. Unlike them, we can say what we want, when we want. All normal humans can produce and understand any number of new words and sentences. Humans use the multiple options of language often without thinking. But blindly, they sometimes fall into its traps. They are like spiders who exploit their webs, but themselves get caught in the sticky strands</a:t>
            </a:r>
            <a:r>
              <a:rPr lang="en-US" dirty="0" smtClean="0"/>
              <a:t>.” (Jean </a:t>
            </a:r>
            <a:r>
              <a:rPr lang="en-US" dirty="0" err="1" smtClean="0"/>
              <a:t>Aitchison</a:t>
            </a:r>
            <a:r>
              <a:rPr lang="en-US" dirty="0" smtClean="0"/>
              <a:t>)</a:t>
            </a:r>
            <a:endParaRPr lang="ru-RU" dirty="0"/>
          </a:p>
        </p:txBody>
      </p:sp>
    </p:spTree>
    <p:extLst>
      <p:ext uri="{BB962C8B-B14F-4D97-AF65-F5344CB8AC3E}">
        <p14:creationId xmlns:p14="http://schemas.microsoft.com/office/powerpoint/2010/main" val="399388530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332656"/>
            <a:ext cx="8229600" cy="5793507"/>
          </a:xfrm>
        </p:spPr>
        <p:txBody>
          <a:bodyPr>
            <a:normAutofit/>
          </a:bodyPr>
          <a:lstStyle/>
          <a:p>
            <a:pPr marL="0" indent="0">
              <a:buNone/>
            </a:pPr>
            <a:r>
              <a:rPr lang="en-US" b="1" dirty="0" smtClean="0"/>
              <a:t>Use an indirect speech act</a:t>
            </a:r>
          </a:p>
          <a:p>
            <a:r>
              <a:rPr lang="en-US" dirty="0"/>
              <a:t>Requesting a second opinion (e.g., from another doctor at the hospital when the diagnosis for your loved one’s situation is unacceptable to you).</a:t>
            </a:r>
          </a:p>
          <a:p>
            <a:r>
              <a:rPr lang="en-US" dirty="0">
                <a:solidFill>
                  <a:srgbClr val="FF0000"/>
                </a:solidFill>
              </a:rPr>
              <a:t>Complaining (e.g., to the manager of a pricey restaurant manager about </a:t>
            </a:r>
            <a:r>
              <a:rPr lang="en-US" u="sng" dirty="0">
                <a:solidFill>
                  <a:srgbClr val="FF0000"/>
                </a:solidFill>
              </a:rPr>
              <a:t>slow service </a:t>
            </a:r>
            <a:r>
              <a:rPr lang="en-US" dirty="0">
                <a:solidFill>
                  <a:srgbClr val="FF0000"/>
                </a:solidFill>
              </a:rPr>
              <a:t>and </a:t>
            </a:r>
            <a:r>
              <a:rPr lang="en-US" u="sng" dirty="0">
                <a:solidFill>
                  <a:srgbClr val="FF0000"/>
                </a:solidFill>
              </a:rPr>
              <a:t>mediocre food</a:t>
            </a:r>
            <a:r>
              <a:rPr lang="en-US" dirty="0">
                <a:solidFill>
                  <a:srgbClr val="FF0000"/>
                </a:solidFill>
              </a:rPr>
              <a:t>). </a:t>
            </a:r>
          </a:p>
          <a:p>
            <a:pPr marL="0" indent="0">
              <a:buNone/>
            </a:pPr>
            <a:endParaRPr lang="ru-RU" dirty="0"/>
          </a:p>
        </p:txBody>
      </p:sp>
    </p:spTree>
    <p:extLst>
      <p:ext uri="{BB962C8B-B14F-4D97-AF65-F5344CB8AC3E}">
        <p14:creationId xmlns:p14="http://schemas.microsoft.com/office/powerpoint/2010/main" val="296109502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836712"/>
            <a:ext cx="8229600" cy="5289451"/>
          </a:xfrm>
        </p:spPr>
        <p:txBody>
          <a:bodyPr/>
          <a:lstStyle/>
          <a:p>
            <a:pPr marL="0" indent="0">
              <a:buNone/>
            </a:pPr>
            <a:r>
              <a:rPr lang="en-US" b="1" dirty="0"/>
              <a:t>Use an indirect speech act</a:t>
            </a:r>
          </a:p>
          <a:p>
            <a:pPr marL="0" indent="0">
              <a:buNone/>
            </a:pPr>
            <a:endParaRPr lang="en-US" b="1" dirty="0"/>
          </a:p>
          <a:p>
            <a:pPr marL="514350" indent="-514350">
              <a:buFont typeface="+mj-lt"/>
              <a:buAutoNum type="arabicPeriod"/>
            </a:pPr>
            <a:r>
              <a:rPr lang="en-US" dirty="0"/>
              <a:t>Tell your boss that you don’t want to this job.</a:t>
            </a:r>
          </a:p>
          <a:p>
            <a:pPr marL="514350" indent="-514350">
              <a:buFont typeface="+mj-lt"/>
              <a:buAutoNum type="arabicPeriod"/>
            </a:pPr>
            <a:r>
              <a:rPr lang="en-US" dirty="0"/>
              <a:t>Tell your friend that you can’t give him back the money that he lent you last week.</a:t>
            </a:r>
          </a:p>
          <a:p>
            <a:pPr marL="514350" indent="-514350">
              <a:buFont typeface="+mj-lt"/>
              <a:buAutoNum type="arabicPeriod"/>
            </a:pPr>
            <a:r>
              <a:rPr lang="en-US" dirty="0">
                <a:solidFill>
                  <a:srgbClr val="FF0000"/>
                </a:solidFill>
              </a:rPr>
              <a:t>Tell your colleague that you can’t help him with his duties</a:t>
            </a:r>
            <a:r>
              <a:rPr lang="en-US" dirty="0" smtClean="0">
                <a:solidFill>
                  <a:srgbClr val="FF0000"/>
                </a:solidFill>
              </a:rPr>
              <a:t>.</a:t>
            </a:r>
          </a:p>
          <a:p>
            <a:pPr marL="0" indent="0">
              <a:buNone/>
            </a:pPr>
            <a:endParaRPr lang="ru-RU" dirty="0"/>
          </a:p>
        </p:txBody>
      </p:sp>
    </p:spTree>
    <p:extLst>
      <p:ext uri="{BB962C8B-B14F-4D97-AF65-F5344CB8AC3E}">
        <p14:creationId xmlns:p14="http://schemas.microsoft.com/office/powerpoint/2010/main" val="12395530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620688"/>
            <a:ext cx="8229600" cy="5505475"/>
          </a:xfrm>
        </p:spPr>
        <p:txBody>
          <a:bodyPr/>
          <a:lstStyle/>
          <a:p>
            <a:pPr marL="0" indent="0">
              <a:buNone/>
            </a:pPr>
            <a:r>
              <a:rPr lang="en-US" b="1" i="1" dirty="0"/>
              <a:t>The intensity of the illocutionary force</a:t>
            </a:r>
            <a:r>
              <a:rPr lang="en-US" dirty="0"/>
              <a:t>: the oath "I swear to you that it was Bob who did it" sounds more intensive and will be more effective than the supposition "I think that it was Bob who did it".  One more example: You can persuade your parents to buy a new smartphone with a mere request, or you can beg them.</a:t>
            </a:r>
            <a:endParaRPr lang="ru-RU" dirty="0"/>
          </a:p>
          <a:p>
            <a:pPr marL="0" indent="0">
              <a:buNone/>
            </a:pPr>
            <a:endParaRPr lang="ru-RU" dirty="0"/>
          </a:p>
        </p:txBody>
      </p:sp>
    </p:spTree>
    <p:extLst>
      <p:ext uri="{BB962C8B-B14F-4D97-AF65-F5344CB8AC3E}">
        <p14:creationId xmlns:p14="http://schemas.microsoft.com/office/powerpoint/2010/main" val="232911034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620688"/>
            <a:ext cx="8229600" cy="5505475"/>
          </a:xfrm>
        </p:spPr>
        <p:txBody>
          <a:bodyPr>
            <a:normAutofit/>
          </a:bodyPr>
          <a:lstStyle/>
          <a:p>
            <a:pPr algn="ctr">
              <a:buNone/>
            </a:pPr>
            <a:endParaRPr lang="en-US" sz="4500" dirty="0" smtClean="0">
              <a:solidFill>
                <a:srgbClr val="FF0000"/>
              </a:solidFill>
              <a:latin typeface="Times New Roman" pitchFamily="18" charset="0"/>
              <a:cs typeface="Times New Roman" pitchFamily="18" charset="0"/>
            </a:endParaRPr>
          </a:p>
          <a:p>
            <a:pPr algn="ctr">
              <a:buNone/>
            </a:pPr>
            <a:endParaRPr lang="en-US" sz="4500" dirty="0">
              <a:solidFill>
                <a:srgbClr val="FF0000"/>
              </a:solidFill>
              <a:latin typeface="Times New Roman" pitchFamily="18" charset="0"/>
              <a:cs typeface="Times New Roman" pitchFamily="18" charset="0"/>
            </a:endParaRPr>
          </a:p>
          <a:p>
            <a:pPr algn="ctr">
              <a:buNone/>
            </a:pPr>
            <a:r>
              <a:rPr lang="en-US" sz="4500" dirty="0" smtClean="0">
                <a:solidFill>
                  <a:srgbClr val="FF0000"/>
                </a:solidFill>
                <a:latin typeface="Times New Roman" pitchFamily="18" charset="0"/>
                <a:cs typeface="Times New Roman" pitchFamily="18" charset="0"/>
              </a:rPr>
              <a:t>Question 3</a:t>
            </a:r>
            <a:endParaRPr lang="en-US" sz="4500" dirty="0">
              <a:solidFill>
                <a:srgbClr val="FF0000"/>
              </a:solidFill>
            </a:endParaRPr>
          </a:p>
          <a:p>
            <a:pPr marL="0" indent="0" algn="ctr">
              <a:buNone/>
            </a:pPr>
            <a:r>
              <a:rPr lang="en-US" sz="4500" dirty="0">
                <a:solidFill>
                  <a:srgbClr val="FF0000"/>
                </a:solidFill>
              </a:rPr>
              <a:t>What is </a:t>
            </a:r>
            <a:r>
              <a:rPr lang="en-US" sz="4500" dirty="0" err="1" smtClean="0">
                <a:solidFill>
                  <a:srgbClr val="FF0000"/>
                </a:solidFill>
              </a:rPr>
              <a:t>perlocution</a:t>
            </a:r>
            <a:r>
              <a:rPr lang="en-US" sz="4500" dirty="0" smtClean="0">
                <a:solidFill>
                  <a:srgbClr val="FF0000"/>
                </a:solidFill>
              </a:rPr>
              <a:t>?</a:t>
            </a:r>
            <a:endParaRPr lang="en-US" sz="4500" dirty="0">
              <a:solidFill>
                <a:srgbClr val="FF0000"/>
              </a:solidFill>
            </a:endParaRPr>
          </a:p>
          <a:p>
            <a:pPr marL="0" indent="0">
              <a:buNone/>
            </a:pPr>
            <a:endParaRPr lang="ru-RU" sz="4500" dirty="0"/>
          </a:p>
        </p:txBody>
      </p:sp>
    </p:spTree>
    <p:extLst>
      <p:ext uri="{BB962C8B-B14F-4D97-AF65-F5344CB8AC3E}">
        <p14:creationId xmlns:p14="http://schemas.microsoft.com/office/powerpoint/2010/main" val="104844399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04664"/>
            <a:ext cx="8229600" cy="5721499"/>
          </a:xfrm>
        </p:spPr>
        <p:txBody>
          <a:bodyPr>
            <a:normAutofit/>
          </a:bodyPr>
          <a:lstStyle/>
          <a:p>
            <a:pPr marL="0" indent="0">
              <a:buNone/>
            </a:pPr>
            <a:endParaRPr lang="en-US" dirty="0" smtClean="0"/>
          </a:p>
          <a:p>
            <a:pPr marL="0" indent="0">
              <a:buNone/>
            </a:pPr>
            <a:endParaRPr lang="en-US" dirty="0"/>
          </a:p>
          <a:p>
            <a:pPr marL="0" indent="0">
              <a:buNone/>
            </a:pPr>
            <a:r>
              <a:rPr lang="en-US" b="1" i="1" dirty="0" err="1" smtClean="0"/>
              <a:t>Perlocution</a:t>
            </a:r>
            <a:r>
              <a:rPr lang="en-US" b="1" i="1" dirty="0" smtClean="0"/>
              <a:t> </a:t>
            </a:r>
            <a:r>
              <a:rPr lang="en-US" b="1" i="1" dirty="0"/>
              <a:t>(</a:t>
            </a:r>
            <a:r>
              <a:rPr lang="en-US" b="1" i="1" dirty="0" err="1"/>
              <a:t>perlocutionary</a:t>
            </a:r>
            <a:r>
              <a:rPr lang="en-US" b="1" i="1" dirty="0"/>
              <a:t> act)</a:t>
            </a:r>
            <a:r>
              <a:rPr lang="en-US" dirty="0"/>
              <a:t> is the reaction of the speaker to a particular speech act. </a:t>
            </a:r>
            <a:endParaRPr lang="ru-RU" dirty="0"/>
          </a:p>
        </p:txBody>
      </p:sp>
    </p:spTree>
    <p:extLst>
      <p:ext uri="{BB962C8B-B14F-4D97-AF65-F5344CB8AC3E}">
        <p14:creationId xmlns:p14="http://schemas.microsoft.com/office/powerpoint/2010/main" val="32557984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04664"/>
            <a:ext cx="8229600" cy="5721499"/>
          </a:xfrm>
        </p:spPr>
        <p:txBody>
          <a:bodyPr/>
          <a:lstStyle/>
          <a:p>
            <a:pPr marL="0" indent="0">
              <a:buNone/>
            </a:pPr>
            <a:r>
              <a:rPr lang="en-US" b="1" dirty="0" smtClean="0"/>
              <a:t>2. A direct speech </a:t>
            </a:r>
            <a:r>
              <a:rPr lang="en-US" b="1" dirty="0"/>
              <a:t>act is …</a:t>
            </a:r>
          </a:p>
          <a:p>
            <a:pPr marL="0" indent="0">
              <a:buNone/>
            </a:pPr>
            <a:r>
              <a:rPr lang="en-US" dirty="0"/>
              <a:t>a) t</a:t>
            </a:r>
            <a:r>
              <a:rPr lang="en-US" dirty="0" smtClean="0"/>
              <a:t>he intended meaning matches the form</a:t>
            </a:r>
            <a:endParaRPr lang="en-US" dirty="0"/>
          </a:p>
          <a:p>
            <a:pPr marL="0" indent="0">
              <a:buNone/>
            </a:pPr>
            <a:r>
              <a:rPr lang="en-US" dirty="0"/>
              <a:t>b) a</a:t>
            </a:r>
            <a:r>
              <a:rPr lang="en-US" dirty="0" smtClean="0"/>
              <a:t> question implies a directive</a:t>
            </a:r>
            <a:endParaRPr lang="en-US" dirty="0"/>
          </a:p>
          <a:p>
            <a:pPr marL="0" indent="0">
              <a:buNone/>
            </a:pPr>
            <a:r>
              <a:rPr lang="en-US" dirty="0"/>
              <a:t>c) a</a:t>
            </a:r>
            <a:r>
              <a:rPr lang="en-US" dirty="0" smtClean="0"/>
              <a:t> statement is used instead of a question</a:t>
            </a:r>
            <a:endParaRPr lang="en-US" dirty="0"/>
          </a:p>
          <a:p>
            <a:pPr marL="0" indent="0">
              <a:buNone/>
            </a:pPr>
            <a:r>
              <a:rPr lang="en-US" dirty="0"/>
              <a:t>d) y</a:t>
            </a:r>
            <a:r>
              <a:rPr lang="en-US" dirty="0" smtClean="0"/>
              <a:t>ou indirectly understand the intended meaning</a:t>
            </a:r>
            <a:endParaRPr lang="ru-RU" dirty="0"/>
          </a:p>
          <a:p>
            <a:pPr marL="0" indent="0">
              <a:buNone/>
            </a:pPr>
            <a:endParaRPr lang="ru-RU" dirty="0"/>
          </a:p>
        </p:txBody>
      </p:sp>
    </p:spTree>
    <p:extLst>
      <p:ext uri="{BB962C8B-B14F-4D97-AF65-F5344CB8AC3E}">
        <p14:creationId xmlns:p14="http://schemas.microsoft.com/office/powerpoint/2010/main" val="1461738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260648"/>
            <a:ext cx="8229600" cy="5865515"/>
          </a:xfrm>
        </p:spPr>
        <p:txBody>
          <a:bodyPr/>
          <a:lstStyle/>
          <a:p>
            <a:pPr marL="0" indent="0">
              <a:buNone/>
            </a:pPr>
            <a:r>
              <a:rPr lang="en-US" dirty="0"/>
              <a:t>So, a person who has heard a message about the telephone that is broken can react to it in different ways: to believe or not to believe, to buy or to refuse a new telephone for the speaker, to recommend a new telephone, etc.</a:t>
            </a:r>
            <a:endParaRPr lang="ru-RU" dirty="0"/>
          </a:p>
          <a:p>
            <a:pPr marL="0" indent="0">
              <a:buNone/>
            </a:pPr>
            <a:endParaRPr lang="ru-RU" dirty="0"/>
          </a:p>
        </p:txBody>
      </p:sp>
    </p:spTree>
    <p:extLst>
      <p:ext uri="{BB962C8B-B14F-4D97-AF65-F5344CB8AC3E}">
        <p14:creationId xmlns:p14="http://schemas.microsoft.com/office/powerpoint/2010/main" val="75602791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332656"/>
            <a:ext cx="8229600" cy="5793507"/>
          </a:xfrm>
        </p:spPr>
        <p:txBody>
          <a:bodyPr/>
          <a:lstStyle/>
          <a:p>
            <a:pPr marL="0" indent="0">
              <a:buNone/>
            </a:pPr>
            <a:r>
              <a:rPr lang="en-US" b="1" dirty="0" smtClean="0"/>
              <a:t>What is a possible </a:t>
            </a:r>
            <a:r>
              <a:rPr lang="en-US" b="1" dirty="0" err="1" smtClean="0"/>
              <a:t>perlocution</a:t>
            </a:r>
            <a:r>
              <a:rPr lang="en-US" b="1" dirty="0" smtClean="0"/>
              <a:t>?</a:t>
            </a:r>
          </a:p>
          <a:p>
            <a:pPr marL="0" indent="0">
              <a:buNone/>
            </a:pPr>
            <a:endParaRPr lang="en-US" dirty="0"/>
          </a:p>
          <a:p>
            <a:pPr marL="0" indent="0">
              <a:buNone/>
            </a:pPr>
            <a:r>
              <a:rPr lang="en-US" dirty="0" smtClean="0"/>
              <a:t>You </a:t>
            </a:r>
            <a:r>
              <a:rPr lang="en-US" dirty="0"/>
              <a:t>arranged to meet a friend in order to study together for an exam. You arrive half an hour late for the meeting. </a:t>
            </a:r>
          </a:p>
          <a:p>
            <a:r>
              <a:rPr lang="en-US" dirty="0">
                <a:solidFill>
                  <a:srgbClr val="00B050"/>
                </a:solidFill>
              </a:rPr>
              <a:t>Friend (annoyed): I’ve been waiting at least half an hour for you! </a:t>
            </a:r>
          </a:p>
          <a:p>
            <a:r>
              <a:rPr lang="en-US" dirty="0">
                <a:solidFill>
                  <a:srgbClr val="00B050"/>
                </a:solidFill>
              </a:rPr>
              <a:t>You-1: </a:t>
            </a:r>
            <a:r>
              <a:rPr lang="en-US" dirty="0" smtClean="0">
                <a:solidFill>
                  <a:srgbClr val="00B050"/>
                </a:solidFill>
              </a:rPr>
              <a:t>So </a:t>
            </a:r>
            <a:r>
              <a:rPr lang="en-US" dirty="0">
                <a:solidFill>
                  <a:srgbClr val="00B050"/>
                </a:solidFill>
              </a:rPr>
              <a:t>what! It's only an – a meeting for – to study. </a:t>
            </a:r>
          </a:p>
          <a:p>
            <a:endParaRPr lang="en-US" dirty="0">
              <a:solidFill>
                <a:srgbClr val="00B050"/>
              </a:solidFill>
            </a:endParaRPr>
          </a:p>
          <a:p>
            <a:pPr marL="0" indent="0">
              <a:buNone/>
            </a:pPr>
            <a:endParaRPr lang="ru-RU" dirty="0"/>
          </a:p>
        </p:txBody>
      </p:sp>
    </p:spTree>
    <p:extLst>
      <p:ext uri="{BB962C8B-B14F-4D97-AF65-F5344CB8AC3E}">
        <p14:creationId xmlns:p14="http://schemas.microsoft.com/office/powerpoint/2010/main" val="73164675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04664"/>
            <a:ext cx="8229600" cy="5721499"/>
          </a:xfrm>
        </p:spPr>
        <p:txBody>
          <a:bodyPr/>
          <a:lstStyle/>
          <a:p>
            <a:r>
              <a:rPr lang="en-US" dirty="0">
                <a:solidFill>
                  <a:srgbClr val="00B050"/>
                </a:solidFill>
              </a:rPr>
              <a:t>Friend: Well, I was standing here waiting. I could have been doing something else. </a:t>
            </a:r>
          </a:p>
          <a:p>
            <a:r>
              <a:rPr lang="en-US" dirty="0">
                <a:solidFill>
                  <a:srgbClr val="00B050"/>
                </a:solidFill>
              </a:rPr>
              <a:t>You-2: </a:t>
            </a:r>
            <a:r>
              <a:rPr lang="en-US" dirty="0"/>
              <a:t>Yeah, I'm sorry. But don't make such a big deal of </a:t>
            </a:r>
            <a:r>
              <a:rPr lang="en-US" dirty="0" smtClean="0"/>
              <a:t>it.</a:t>
            </a:r>
            <a:endParaRPr lang="en-US" dirty="0">
              <a:solidFill>
                <a:srgbClr val="00B050"/>
              </a:solidFill>
            </a:endParaRPr>
          </a:p>
          <a:p>
            <a:r>
              <a:rPr lang="en-US" dirty="0">
                <a:solidFill>
                  <a:srgbClr val="00B050"/>
                </a:solidFill>
              </a:rPr>
              <a:t>Friend: Well, it’s pretty annoying. Try to come on time next time. </a:t>
            </a:r>
          </a:p>
          <a:p>
            <a:pPr marL="0" indent="0">
              <a:buNone/>
            </a:pPr>
            <a:endParaRPr lang="ru-RU" dirty="0"/>
          </a:p>
        </p:txBody>
      </p:sp>
    </p:spTree>
    <p:extLst>
      <p:ext uri="{BB962C8B-B14F-4D97-AF65-F5344CB8AC3E}">
        <p14:creationId xmlns:p14="http://schemas.microsoft.com/office/powerpoint/2010/main" val="110022511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548680"/>
            <a:ext cx="8229600" cy="5577483"/>
          </a:xfrm>
        </p:spPr>
        <p:txBody>
          <a:bodyPr/>
          <a:lstStyle/>
          <a:p>
            <a:pPr marL="0" indent="0">
              <a:buNone/>
            </a:pPr>
            <a:r>
              <a:rPr lang="en-US" dirty="0"/>
              <a:t>Here are responses to You-1 and You-2, provided by a native speaker of Hebrew: </a:t>
            </a:r>
          </a:p>
          <a:p>
            <a:r>
              <a:rPr lang="en-US" dirty="0">
                <a:solidFill>
                  <a:srgbClr val="00B050"/>
                </a:solidFill>
              </a:rPr>
              <a:t>You-1: So what! It's only an – a meeting for – to study. </a:t>
            </a:r>
          </a:p>
          <a:p>
            <a:r>
              <a:rPr lang="en-US" dirty="0"/>
              <a:t>You-2: Yeah, I'm sorry. But don't make such a big deal of it.</a:t>
            </a:r>
          </a:p>
          <a:p>
            <a:pPr marL="0" indent="0">
              <a:buNone/>
            </a:pPr>
            <a:endParaRPr lang="ru-RU" dirty="0"/>
          </a:p>
        </p:txBody>
      </p:sp>
    </p:spTree>
    <p:extLst>
      <p:ext uri="{BB962C8B-B14F-4D97-AF65-F5344CB8AC3E}">
        <p14:creationId xmlns:p14="http://schemas.microsoft.com/office/powerpoint/2010/main" val="18859640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332656"/>
            <a:ext cx="8229600" cy="5793507"/>
          </a:xfrm>
        </p:spPr>
        <p:txBody>
          <a:bodyPr/>
          <a:lstStyle/>
          <a:p>
            <a:pPr marL="0" indent="0">
              <a:buNone/>
            </a:pPr>
            <a:r>
              <a:rPr lang="en-US" b="1" dirty="0"/>
              <a:t>Respond appropriately and effectively to a speech </a:t>
            </a:r>
            <a:r>
              <a:rPr lang="en-US" b="1" dirty="0" smtClean="0"/>
              <a:t>act:</a:t>
            </a:r>
          </a:p>
          <a:p>
            <a:pPr marL="0" indent="0">
              <a:buNone/>
            </a:pPr>
            <a:endParaRPr lang="en-US" dirty="0"/>
          </a:p>
          <a:p>
            <a:pPr marL="0" indent="0">
              <a:buNone/>
            </a:pPr>
            <a:r>
              <a:rPr lang="en-US" dirty="0" smtClean="0"/>
              <a:t>Your friend tells you:</a:t>
            </a:r>
          </a:p>
          <a:p>
            <a:pPr marL="0" indent="0">
              <a:buNone/>
            </a:pPr>
            <a:r>
              <a:rPr lang="en-US" i="1" dirty="0" smtClean="0"/>
              <a:t>Tomorrow is a pay-day.</a:t>
            </a:r>
            <a:endParaRPr lang="ru-RU" i="1" dirty="0"/>
          </a:p>
          <a:p>
            <a:pPr marL="0" indent="0">
              <a:buNone/>
            </a:pPr>
            <a:endParaRPr lang="ru-RU" dirty="0"/>
          </a:p>
        </p:txBody>
      </p:sp>
    </p:spTree>
    <p:extLst>
      <p:ext uri="{BB962C8B-B14F-4D97-AF65-F5344CB8AC3E}">
        <p14:creationId xmlns:p14="http://schemas.microsoft.com/office/powerpoint/2010/main" val="300388439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620688"/>
            <a:ext cx="8229600" cy="5328592"/>
          </a:xfrm>
        </p:spPr>
        <p:txBody>
          <a:bodyPr/>
          <a:lstStyle/>
          <a:p>
            <a:pPr marL="0" indent="0">
              <a:buNone/>
            </a:pPr>
            <a:r>
              <a:rPr lang="en-US" b="1" dirty="0"/>
              <a:t>Respond appropriately and effectively to a speech act:</a:t>
            </a:r>
          </a:p>
          <a:p>
            <a:pPr marL="0" indent="0">
              <a:buNone/>
            </a:pPr>
            <a:endParaRPr lang="en-US" dirty="0"/>
          </a:p>
          <a:p>
            <a:pPr marL="0" indent="0">
              <a:buNone/>
            </a:pPr>
            <a:r>
              <a:rPr lang="en-US" dirty="0"/>
              <a:t>Your friend tells you:</a:t>
            </a:r>
          </a:p>
          <a:p>
            <a:pPr marL="0" indent="0">
              <a:buNone/>
            </a:pPr>
            <a:r>
              <a:rPr lang="en-US" i="1" dirty="0"/>
              <a:t>Tomorrow is a </a:t>
            </a:r>
            <a:r>
              <a:rPr lang="en-US" i="1" dirty="0" smtClean="0"/>
              <a:t>pay-day (let’s go out somewhere)</a:t>
            </a:r>
            <a:endParaRPr lang="ru-RU" i="1" dirty="0"/>
          </a:p>
          <a:p>
            <a:pPr marL="0" indent="0">
              <a:buNone/>
            </a:pPr>
            <a:endParaRPr lang="ru-RU" dirty="0"/>
          </a:p>
        </p:txBody>
      </p:sp>
    </p:spTree>
    <p:extLst>
      <p:ext uri="{BB962C8B-B14F-4D97-AF65-F5344CB8AC3E}">
        <p14:creationId xmlns:p14="http://schemas.microsoft.com/office/powerpoint/2010/main" val="341819126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04664"/>
            <a:ext cx="8229600" cy="5721499"/>
          </a:xfrm>
        </p:spPr>
        <p:txBody>
          <a:bodyPr/>
          <a:lstStyle/>
          <a:p>
            <a:pPr marL="0" indent="0">
              <a:buNone/>
            </a:pPr>
            <a:r>
              <a:rPr lang="en-US" b="1" dirty="0"/>
              <a:t>Respond appropriately and effectively to a speech act:</a:t>
            </a:r>
          </a:p>
          <a:p>
            <a:pPr marL="0" indent="0">
              <a:buNone/>
            </a:pPr>
            <a:endParaRPr lang="en-US" dirty="0"/>
          </a:p>
          <a:p>
            <a:pPr marL="0" indent="0">
              <a:buNone/>
            </a:pPr>
            <a:r>
              <a:rPr lang="en-US" dirty="0"/>
              <a:t>Your friend tells you:</a:t>
            </a:r>
          </a:p>
          <a:p>
            <a:pPr marL="0" indent="0">
              <a:buNone/>
            </a:pPr>
            <a:r>
              <a:rPr lang="en-US" i="1" dirty="0"/>
              <a:t>Tomorrow is a </a:t>
            </a:r>
            <a:r>
              <a:rPr lang="en-US" i="1" dirty="0" smtClean="0"/>
              <a:t>pay-day (=are you going to give me back the money I gave you last week?).</a:t>
            </a:r>
            <a:endParaRPr lang="ru-RU" i="1" dirty="0"/>
          </a:p>
          <a:p>
            <a:pPr marL="0" indent="0">
              <a:buNone/>
            </a:pPr>
            <a:endParaRPr lang="ru-RU" dirty="0"/>
          </a:p>
        </p:txBody>
      </p:sp>
    </p:spTree>
    <p:extLst>
      <p:ext uri="{BB962C8B-B14F-4D97-AF65-F5344CB8AC3E}">
        <p14:creationId xmlns:p14="http://schemas.microsoft.com/office/powerpoint/2010/main" val="355969008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548680"/>
            <a:ext cx="8229600" cy="5577483"/>
          </a:xfrm>
        </p:spPr>
        <p:txBody>
          <a:bodyPr/>
          <a:lstStyle/>
          <a:p>
            <a:pPr marL="0" indent="0">
              <a:buNone/>
            </a:pPr>
            <a:r>
              <a:rPr lang="en-US" b="1" dirty="0"/>
              <a:t>Respond appropriately and effectively to a speech act:</a:t>
            </a:r>
          </a:p>
          <a:p>
            <a:pPr marL="0" indent="0">
              <a:buNone/>
            </a:pPr>
            <a:endParaRPr lang="en-US" dirty="0"/>
          </a:p>
          <a:p>
            <a:pPr marL="0" indent="0">
              <a:buNone/>
            </a:pPr>
            <a:r>
              <a:rPr lang="en-US" dirty="0" smtClean="0"/>
              <a:t>It is snowing again </a:t>
            </a:r>
            <a:r>
              <a:rPr lang="en-US" i="1" dirty="0" smtClean="0"/>
              <a:t>(=unfortunately, we can’t go out).</a:t>
            </a:r>
            <a:endParaRPr lang="ru-RU" i="1" dirty="0"/>
          </a:p>
          <a:p>
            <a:pPr marL="0" indent="0">
              <a:buNone/>
            </a:pPr>
            <a:endParaRPr lang="ru-RU" dirty="0"/>
          </a:p>
        </p:txBody>
      </p:sp>
    </p:spTree>
    <p:extLst>
      <p:ext uri="{BB962C8B-B14F-4D97-AF65-F5344CB8AC3E}">
        <p14:creationId xmlns:p14="http://schemas.microsoft.com/office/powerpoint/2010/main" val="377883494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76672"/>
            <a:ext cx="8229600" cy="5649491"/>
          </a:xfrm>
        </p:spPr>
        <p:txBody>
          <a:bodyPr/>
          <a:lstStyle/>
          <a:p>
            <a:pPr marL="0" indent="0">
              <a:buNone/>
            </a:pPr>
            <a:r>
              <a:rPr lang="en-US" b="1" dirty="0"/>
              <a:t>Respond appropriately and effectively to a speech act:</a:t>
            </a:r>
          </a:p>
          <a:p>
            <a:pPr marL="0" indent="0">
              <a:buNone/>
            </a:pPr>
            <a:endParaRPr lang="en-US" dirty="0"/>
          </a:p>
          <a:p>
            <a:pPr marL="0" indent="0">
              <a:buNone/>
            </a:pPr>
            <a:r>
              <a:rPr lang="en-US" dirty="0"/>
              <a:t>It is snowing again </a:t>
            </a:r>
            <a:r>
              <a:rPr lang="en-US" i="1" dirty="0" smtClean="0"/>
              <a:t>(=we can make a beautiful snowman).</a:t>
            </a:r>
            <a:endParaRPr lang="ru-RU" i="1" dirty="0"/>
          </a:p>
          <a:p>
            <a:pPr marL="0" indent="0">
              <a:buNone/>
            </a:pPr>
            <a:endParaRPr lang="ru-RU" dirty="0"/>
          </a:p>
        </p:txBody>
      </p:sp>
    </p:spTree>
    <p:extLst>
      <p:ext uri="{BB962C8B-B14F-4D97-AF65-F5344CB8AC3E}">
        <p14:creationId xmlns:p14="http://schemas.microsoft.com/office/powerpoint/2010/main" val="286856368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548680"/>
            <a:ext cx="8229600" cy="5577483"/>
          </a:xfrm>
        </p:spPr>
        <p:txBody>
          <a:bodyPr/>
          <a:lstStyle/>
          <a:p>
            <a:pPr marL="0" indent="0">
              <a:buNone/>
            </a:pPr>
            <a:r>
              <a:rPr lang="en-US" b="1" dirty="0" smtClean="0"/>
              <a:t>So, the 3 components of speech acts:</a:t>
            </a:r>
          </a:p>
          <a:p>
            <a:pPr marL="0" indent="0">
              <a:buNone/>
            </a:pPr>
            <a:r>
              <a:rPr lang="en-US" dirty="0" smtClean="0"/>
              <a:t>- </a:t>
            </a:r>
            <a:r>
              <a:rPr lang="en-US" dirty="0"/>
              <a:t>locution (</a:t>
            </a:r>
            <a:r>
              <a:rPr lang="en-US" dirty="0" err="1"/>
              <a:t>locutionary</a:t>
            </a:r>
            <a:r>
              <a:rPr lang="en-US" dirty="0"/>
              <a:t> act),</a:t>
            </a:r>
            <a:endParaRPr lang="ru-RU" dirty="0"/>
          </a:p>
          <a:p>
            <a:pPr marL="0" indent="0">
              <a:buNone/>
            </a:pPr>
            <a:r>
              <a:rPr lang="en-US" dirty="0"/>
              <a:t>- illocution (illocutionary act),</a:t>
            </a:r>
            <a:endParaRPr lang="ru-RU" dirty="0"/>
          </a:p>
          <a:p>
            <a:pPr marL="0" indent="0">
              <a:buNone/>
            </a:pPr>
            <a:r>
              <a:rPr lang="en-US" dirty="0"/>
              <a:t>- </a:t>
            </a:r>
            <a:r>
              <a:rPr lang="en-US" dirty="0" err="1"/>
              <a:t>perlocution</a:t>
            </a:r>
            <a:r>
              <a:rPr lang="en-US" dirty="0"/>
              <a:t> (</a:t>
            </a:r>
            <a:r>
              <a:rPr lang="en-US" dirty="0" err="1"/>
              <a:t>perlocutionary</a:t>
            </a:r>
            <a:r>
              <a:rPr lang="en-US" dirty="0"/>
              <a:t> act)</a:t>
            </a:r>
            <a:endParaRPr lang="ru-RU" dirty="0"/>
          </a:p>
        </p:txBody>
      </p:sp>
    </p:spTree>
    <p:extLst>
      <p:ext uri="{BB962C8B-B14F-4D97-AF65-F5344CB8AC3E}">
        <p14:creationId xmlns:p14="http://schemas.microsoft.com/office/powerpoint/2010/main" val="11514668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548680"/>
            <a:ext cx="8229600" cy="5577483"/>
          </a:xfrm>
        </p:spPr>
        <p:txBody>
          <a:bodyPr/>
          <a:lstStyle/>
          <a:p>
            <a:pPr marL="0" indent="0">
              <a:buNone/>
            </a:pPr>
            <a:r>
              <a:rPr lang="en-US" b="1" dirty="0"/>
              <a:t>2. A direct speech act is …</a:t>
            </a:r>
          </a:p>
          <a:p>
            <a:pPr marL="0" indent="0">
              <a:buNone/>
            </a:pPr>
            <a:r>
              <a:rPr lang="en-US" dirty="0"/>
              <a:t>a) a</a:t>
            </a:r>
            <a:r>
              <a:rPr lang="en-US" dirty="0" smtClean="0"/>
              <a:t> question is a directive</a:t>
            </a:r>
            <a:endParaRPr lang="en-US" dirty="0"/>
          </a:p>
          <a:p>
            <a:pPr marL="0" indent="0">
              <a:buNone/>
            </a:pPr>
            <a:r>
              <a:rPr lang="en-US" dirty="0"/>
              <a:t>b) a question </a:t>
            </a:r>
            <a:r>
              <a:rPr lang="en-US" dirty="0" smtClean="0"/>
              <a:t>is a question</a:t>
            </a:r>
            <a:endParaRPr lang="en-US" dirty="0"/>
          </a:p>
          <a:p>
            <a:pPr marL="0" indent="0">
              <a:buNone/>
            </a:pPr>
            <a:r>
              <a:rPr lang="en-US" dirty="0"/>
              <a:t>c) a </a:t>
            </a:r>
            <a:r>
              <a:rPr lang="en-US" dirty="0" smtClean="0"/>
              <a:t>question isn’t a question </a:t>
            </a:r>
            <a:endParaRPr lang="en-US" dirty="0"/>
          </a:p>
          <a:p>
            <a:pPr marL="0" indent="0">
              <a:buNone/>
            </a:pPr>
            <a:r>
              <a:rPr lang="en-US" dirty="0"/>
              <a:t>d) a</a:t>
            </a:r>
            <a:r>
              <a:rPr lang="en-US" dirty="0" smtClean="0"/>
              <a:t> question is a question + something else </a:t>
            </a:r>
            <a:endParaRPr lang="ru-RU" dirty="0"/>
          </a:p>
          <a:p>
            <a:pPr marL="0" indent="0">
              <a:buNone/>
            </a:pPr>
            <a:endParaRPr lang="ru-RU" dirty="0"/>
          </a:p>
        </p:txBody>
      </p:sp>
    </p:spTree>
    <p:extLst>
      <p:ext uri="{BB962C8B-B14F-4D97-AF65-F5344CB8AC3E}">
        <p14:creationId xmlns:p14="http://schemas.microsoft.com/office/powerpoint/2010/main" val="308242853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image2.slideserve.com/4967079/locution-illocution-perlocution-l.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57767" y="404813"/>
            <a:ext cx="7628466" cy="5721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160434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332656"/>
            <a:ext cx="8229600" cy="5793507"/>
          </a:xfrm>
        </p:spPr>
        <p:txBody>
          <a:bodyPr>
            <a:normAutofit lnSpcReduction="10000"/>
          </a:bodyPr>
          <a:lstStyle/>
          <a:p>
            <a:pPr marL="0" indent="0" algn="ctr">
              <a:buNone/>
            </a:pPr>
            <a:endParaRPr lang="en-US" sz="5600" dirty="0" smtClean="0">
              <a:solidFill>
                <a:srgbClr val="92D050"/>
              </a:solidFill>
            </a:endParaRPr>
          </a:p>
          <a:p>
            <a:pPr marL="0" indent="0" algn="ctr">
              <a:buNone/>
            </a:pPr>
            <a:endParaRPr lang="en-US" sz="5600" dirty="0">
              <a:solidFill>
                <a:srgbClr val="92D050"/>
              </a:solidFill>
            </a:endParaRPr>
          </a:p>
          <a:p>
            <a:pPr marL="0" indent="0" algn="ctr">
              <a:buNone/>
            </a:pPr>
            <a:r>
              <a:rPr lang="en-US" sz="5600" i="1" dirty="0" smtClean="0">
                <a:solidFill>
                  <a:srgbClr val="92D050"/>
                </a:solidFill>
              </a:rPr>
              <a:t>Please, be quite!</a:t>
            </a:r>
          </a:p>
          <a:p>
            <a:pPr marL="0" indent="0" algn="ctr">
              <a:buNone/>
            </a:pPr>
            <a:r>
              <a:rPr lang="en-US" sz="5600" i="1" dirty="0" smtClean="0">
                <a:solidFill>
                  <a:srgbClr val="92D050"/>
                </a:solidFill>
              </a:rPr>
              <a:t>Locution – be quite</a:t>
            </a:r>
          </a:p>
          <a:p>
            <a:pPr marL="0" indent="0" algn="ctr">
              <a:buNone/>
            </a:pPr>
            <a:r>
              <a:rPr lang="en-US" sz="5600" i="1" dirty="0" smtClean="0">
                <a:solidFill>
                  <a:srgbClr val="92D050"/>
                </a:solidFill>
              </a:rPr>
              <a:t>Illocution is – stop talking</a:t>
            </a:r>
          </a:p>
          <a:p>
            <a:pPr marL="0" indent="0" algn="ctr">
              <a:buNone/>
            </a:pPr>
            <a:r>
              <a:rPr lang="en-US" sz="5600" i="1" dirty="0" err="1" smtClean="0">
                <a:solidFill>
                  <a:srgbClr val="92D050"/>
                </a:solidFill>
              </a:rPr>
              <a:t>Perlocution</a:t>
            </a:r>
            <a:r>
              <a:rPr lang="en-US" sz="5600" i="1" dirty="0" smtClean="0">
                <a:solidFill>
                  <a:srgbClr val="92D050"/>
                </a:solidFill>
              </a:rPr>
              <a:t> – the reaction </a:t>
            </a:r>
            <a:endParaRPr lang="ru-RU" sz="5600" i="1" dirty="0">
              <a:solidFill>
                <a:srgbClr val="92D050"/>
              </a:solidFill>
            </a:endParaRPr>
          </a:p>
        </p:txBody>
      </p:sp>
    </p:spTree>
    <p:extLst>
      <p:ext uri="{BB962C8B-B14F-4D97-AF65-F5344CB8AC3E}">
        <p14:creationId xmlns:p14="http://schemas.microsoft.com/office/powerpoint/2010/main" val="159321007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548680"/>
            <a:ext cx="8229600" cy="5577483"/>
          </a:xfrm>
        </p:spPr>
        <p:txBody>
          <a:bodyPr>
            <a:normAutofit fontScale="92500" lnSpcReduction="20000"/>
          </a:bodyPr>
          <a:lstStyle/>
          <a:p>
            <a:pPr marL="0" indent="0" algn="ctr">
              <a:buNone/>
            </a:pPr>
            <a:endParaRPr lang="en-US" sz="5500" dirty="0" smtClean="0">
              <a:solidFill>
                <a:srgbClr val="92D050"/>
              </a:solidFill>
            </a:endParaRPr>
          </a:p>
          <a:p>
            <a:pPr marL="0" indent="0" algn="ctr">
              <a:buNone/>
            </a:pPr>
            <a:endParaRPr lang="en-US" sz="5500" dirty="0">
              <a:solidFill>
                <a:srgbClr val="92D050"/>
              </a:solidFill>
            </a:endParaRPr>
          </a:p>
          <a:p>
            <a:pPr marL="0" indent="0" algn="ctr">
              <a:buNone/>
            </a:pPr>
            <a:r>
              <a:rPr lang="en-US" sz="5500" i="1" dirty="0" smtClean="0">
                <a:solidFill>
                  <a:srgbClr val="92D050"/>
                </a:solidFill>
              </a:rPr>
              <a:t>That is enough for today. </a:t>
            </a:r>
          </a:p>
          <a:p>
            <a:pPr marL="0" indent="0" algn="ctr">
              <a:buNone/>
            </a:pPr>
            <a:r>
              <a:rPr lang="en-US" sz="5500" i="1" dirty="0" smtClean="0">
                <a:solidFill>
                  <a:srgbClr val="92D050"/>
                </a:solidFill>
              </a:rPr>
              <a:t>Locution – That is enough for today</a:t>
            </a:r>
          </a:p>
          <a:p>
            <a:pPr marL="0" indent="0" algn="ctr">
              <a:buNone/>
            </a:pPr>
            <a:r>
              <a:rPr lang="en-US" sz="5500" i="1" dirty="0" smtClean="0">
                <a:solidFill>
                  <a:srgbClr val="92D050"/>
                </a:solidFill>
              </a:rPr>
              <a:t>Illocution – Our class is over</a:t>
            </a:r>
          </a:p>
          <a:p>
            <a:pPr marL="0" indent="0" algn="ctr">
              <a:buNone/>
            </a:pPr>
            <a:r>
              <a:rPr lang="en-US" sz="5500" i="1" dirty="0" err="1" smtClean="0">
                <a:solidFill>
                  <a:srgbClr val="92D050"/>
                </a:solidFill>
              </a:rPr>
              <a:t>Perlocution</a:t>
            </a:r>
            <a:r>
              <a:rPr lang="en-US" sz="5500" i="1" dirty="0" smtClean="0">
                <a:solidFill>
                  <a:srgbClr val="92D050"/>
                </a:solidFill>
              </a:rPr>
              <a:t> – bye-bye</a:t>
            </a:r>
            <a:endParaRPr lang="ru-RU" sz="5500" i="1" dirty="0">
              <a:solidFill>
                <a:srgbClr val="92D050"/>
              </a:solidFill>
            </a:endParaRPr>
          </a:p>
        </p:txBody>
      </p:sp>
    </p:spTree>
    <p:extLst>
      <p:ext uri="{BB962C8B-B14F-4D97-AF65-F5344CB8AC3E}">
        <p14:creationId xmlns:p14="http://schemas.microsoft.com/office/powerpoint/2010/main" val="412937449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0"/>
            <a:ext cx="8229600" cy="5937523"/>
          </a:xfrm>
        </p:spPr>
        <p:txBody>
          <a:bodyPr/>
          <a:lstStyle/>
          <a:p>
            <a:pPr marL="0" indent="0">
              <a:buNone/>
            </a:pPr>
            <a:endParaRPr lang="en-US" i="1" dirty="0" smtClean="0">
              <a:solidFill>
                <a:srgbClr val="92D050"/>
              </a:solidFill>
            </a:endParaRPr>
          </a:p>
          <a:p>
            <a:pPr marL="0" indent="0">
              <a:buNone/>
            </a:pPr>
            <a:endParaRPr lang="en-US" i="1" dirty="0">
              <a:solidFill>
                <a:srgbClr val="92D050"/>
              </a:solidFill>
            </a:endParaRPr>
          </a:p>
          <a:p>
            <a:pPr marL="0" indent="0">
              <a:buNone/>
            </a:pPr>
            <a:endParaRPr lang="en-US" i="1" dirty="0" smtClean="0">
              <a:solidFill>
                <a:srgbClr val="92D050"/>
              </a:solidFill>
            </a:endParaRPr>
          </a:p>
          <a:p>
            <a:pPr marL="0" indent="0" algn="ctr">
              <a:buNone/>
            </a:pPr>
            <a:r>
              <a:rPr lang="en-US" sz="5500" i="1" dirty="0" smtClean="0">
                <a:solidFill>
                  <a:srgbClr val="92D050"/>
                </a:solidFill>
              </a:rPr>
              <a:t>There’s a bull in the yard. </a:t>
            </a:r>
            <a:endParaRPr lang="ru-RU" sz="5500" i="1" dirty="0">
              <a:solidFill>
                <a:srgbClr val="92D050"/>
              </a:solidFill>
            </a:endParaRPr>
          </a:p>
          <a:p>
            <a:pPr marL="0" indent="0">
              <a:buNone/>
            </a:pPr>
            <a:endParaRPr lang="ru-RU" dirty="0"/>
          </a:p>
        </p:txBody>
      </p:sp>
    </p:spTree>
    <p:extLst>
      <p:ext uri="{BB962C8B-B14F-4D97-AF65-F5344CB8AC3E}">
        <p14:creationId xmlns:p14="http://schemas.microsoft.com/office/powerpoint/2010/main" val="64115604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332656"/>
            <a:ext cx="8229600" cy="5793507"/>
          </a:xfrm>
        </p:spPr>
        <p:txBody>
          <a:bodyPr>
            <a:normAutofit/>
          </a:bodyPr>
          <a:lstStyle/>
          <a:p>
            <a:pPr marL="0" indent="0">
              <a:buNone/>
            </a:pPr>
            <a:r>
              <a:rPr lang="en-US" sz="5000" dirty="0"/>
              <a:t>a speech act = an illocutionary act</a:t>
            </a:r>
            <a:endParaRPr lang="ru-RU" sz="5000" dirty="0" smtClean="0"/>
          </a:p>
          <a:p>
            <a:pPr marL="0" indent="0">
              <a:buNone/>
            </a:pPr>
            <a:endParaRPr lang="ru-RU" sz="5000" dirty="0"/>
          </a:p>
        </p:txBody>
      </p:sp>
      <p:pic>
        <p:nvPicPr>
          <p:cNvPr id="4" name="Рисунок 3" descr="https://i.pinimg.com/236x/0b/fb/ea/0bfbea99d2f953e825537e9fac1c6abf.jpg"/>
          <p:cNvPicPr/>
          <p:nvPr/>
        </p:nvPicPr>
        <p:blipFill>
          <a:blip r:embed="rId2">
            <a:extLst>
              <a:ext uri="{28A0092B-C50C-407E-A947-70E740481C1C}">
                <a14:useLocalDpi xmlns:a14="http://schemas.microsoft.com/office/drawing/2010/main" val="0"/>
              </a:ext>
            </a:extLst>
          </a:blip>
          <a:srcRect/>
          <a:stretch>
            <a:fillRect/>
          </a:stretch>
        </p:blipFill>
        <p:spPr bwMode="auto">
          <a:xfrm>
            <a:off x="4283968" y="2636912"/>
            <a:ext cx="1800225" cy="1457325"/>
          </a:xfrm>
          <a:prstGeom prst="rect">
            <a:avLst/>
          </a:prstGeom>
          <a:noFill/>
          <a:ln>
            <a:noFill/>
          </a:ln>
        </p:spPr>
      </p:pic>
    </p:spTree>
    <p:extLst>
      <p:ext uri="{BB962C8B-B14F-4D97-AF65-F5344CB8AC3E}">
        <p14:creationId xmlns:p14="http://schemas.microsoft.com/office/powerpoint/2010/main" val="11082317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620688"/>
            <a:ext cx="8229600" cy="5505475"/>
          </a:xfrm>
        </p:spPr>
        <p:txBody>
          <a:bodyPr/>
          <a:lstStyle/>
          <a:p>
            <a:pPr marL="0" indent="0">
              <a:buNone/>
            </a:pPr>
            <a:r>
              <a:rPr lang="en-US" b="1" dirty="0" smtClean="0"/>
              <a:t>Summary</a:t>
            </a:r>
          </a:p>
          <a:p>
            <a:pPr marL="0" indent="0">
              <a:buNone/>
            </a:pPr>
            <a:r>
              <a:rPr lang="en-US" dirty="0" smtClean="0"/>
              <a:t>1. The 3 main types of speech act are:</a:t>
            </a:r>
          </a:p>
          <a:p>
            <a:pPr marL="0" indent="0">
              <a:buNone/>
            </a:pPr>
            <a:r>
              <a:rPr lang="en-US" dirty="0" smtClean="0"/>
              <a:t>     - locution</a:t>
            </a:r>
          </a:p>
          <a:p>
            <a:pPr marL="0" indent="0">
              <a:buNone/>
            </a:pPr>
            <a:r>
              <a:rPr lang="en-US" dirty="0" smtClean="0"/>
              <a:t>     - </a:t>
            </a:r>
            <a:r>
              <a:rPr lang="en-US" dirty="0" smtClean="0">
                <a:solidFill>
                  <a:srgbClr val="00B050"/>
                </a:solidFill>
              </a:rPr>
              <a:t>illocution</a:t>
            </a:r>
          </a:p>
          <a:p>
            <a:pPr marL="0" indent="0">
              <a:buNone/>
            </a:pPr>
            <a:r>
              <a:rPr lang="en-US" dirty="0" smtClean="0"/>
              <a:t>     - </a:t>
            </a:r>
            <a:r>
              <a:rPr lang="en-US" dirty="0" err="1" smtClean="0"/>
              <a:t>perlocution</a:t>
            </a:r>
            <a:endParaRPr lang="en-US" dirty="0" smtClean="0"/>
          </a:p>
          <a:p>
            <a:pPr marL="0" indent="0">
              <a:buNone/>
            </a:pPr>
            <a:r>
              <a:rPr lang="en-US" dirty="0" smtClean="0"/>
              <a:t>2. The main component of a speech act is illocution.</a:t>
            </a:r>
          </a:p>
        </p:txBody>
      </p:sp>
    </p:spTree>
    <p:extLst>
      <p:ext uri="{BB962C8B-B14F-4D97-AF65-F5344CB8AC3E}">
        <p14:creationId xmlns:p14="http://schemas.microsoft.com/office/powerpoint/2010/main" val="266114776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0"/>
            <a:ext cx="8229600" cy="5937523"/>
          </a:xfrm>
        </p:spPr>
        <p:txBody>
          <a:bodyPr/>
          <a:lstStyle/>
          <a:p>
            <a:pPr marL="0" indent="0">
              <a:buNone/>
            </a:pPr>
            <a:endParaRPr lang="en-US" dirty="0" smtClean="0"/>
          </a:p>
          <a:p>
            <a:pPr marL="0" indent="0">
              <a:buNone/>
            </a:pPr>
            <a:endParaRPr lang="en-US" dirty="0"/>
          </a:p>
          <a:p>
            <a:pPr marL="0" indent="0" algn="ctr">
              <a:buNone/>
            </a:pPr>
            <a:r>
              <a:rPr lang="en-US" sz="5000" b="1" i="1" u="sng" dirty="0" smtClean="0">
                <a:solidFill>
                  <a:srgbClr val="92D050"/>
                </a:solidFill>
              </a:rPr>
              <a:t>Quiz </a:t>
            </a:r>
            <a:endParaRPr lang="ru-RU" sz="5000" b="1" i="1" u="sng" dirty="0">
              <a:solidFill>
                <a:srgbClr val="92D050"/>
              </a:solidFill>
            </a:endParaRPr>
          </a:p>
        </p:txBody>
      </p:sp>
    </p:spTree>
    <p:extLst>
      <p:ext uri="{BB962C8B-B14F-4D97-AF65-F5344CB8AC3E}">
        <p14:creationId xmlns:p14="http://schemas.microsoft.com/office/powerpoint/2010/main" val="330457113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332656"/>
            <a:ext cx="8229600" cy="5793507"/>
          </a:xfrm>
        </p:spPr>
        <p:txBody>
          <a:bodyPr>
            <a:normAutofit/>
          </a:bodyPr>
          <a:lstStyle/>
          <a:p>
            <a:pPr marL="514350" indent="-514350">
              <a:buAutoNum type="arabicPeriod"/>
            </a:pPr>
            <a:r>
              <a:rPr lang="en-US" b="1" dirty="0" smtClean="0"/>
              <a:t>Choose the correct statement</a:t>
            </a:r>
            <a:r>
              <a:rPr lang="ru-RU" b="1" dirty="0" smtClean="0"/>
              <a:t>:</a:t>
            </a:r>
            <a:endParaRPr lang="en-US" b="1" dirty="0" smtClean="0"/>
          </a:p>
          <a:p>
            <a:pPr marL="0" indent="0">
              <a:buNone/>
            </a:pPr>
            <a:endParaRPr lang="ru-RU" b="1" dirty="0"/>
          </a:p>
          <a:p>
            <a:pPr marL="0" lvl="0" indent="0">
              <a:buNone/>
            </a:pPr>
            <a:r>
              <a:rPr lang="en-US" dirty="0" smtClean="0"/>
              <a:t>a) A locution can have different illocutions</a:t>
            </a:r>
            <a:r>
              <a:rPr lang="ru-RU" dirty="0" smtClean="0"/>
              <a:t>.</a:t>
            </a:r>
            <a:endParaRPr lang="ru-RU" dirty="0"/>
          </a:p>
          <a:p>
            <a:pPr marL="0" lvl="0" indent="0">
              <a:buNone/>
            </a:pPr>
            <a:r>
              <a:rPr lang="en-US" dirty="0" smtClean="0"/>
              <a:t>b) Any locution can represent an endless number of illocutions</a:t>
            </a:r>
            <a:r>
              <a:rPr lang="ru-RU" dirty="0" smtClean="0"/>
              <a:t>.</a:t>
            </a:r>
            <a:endParaRPr lang="ru-RU" dirty="0"/>
          </a:p>
          <a:p>
            <a:pPr marL="0" lvl="0" indent="0">
              <a:buNone/>
            </a:pPr>
            <a:r>
              <a:rPr lang="en-US" dirty="0" smtClean="0"/>
              <a:t>c) Locution isn’t an instrument for representing an illocution</a:t>
            </a:r>
            <a:r>
              <a:rPr lang="ru-RU" dirty="0" smtClean="0"/>
              <a:t>.</a:t>
            </a:r>
            <a:endParaRPr lang="ru-RU" dirty="0"/>
          </a:p>
          <a:p>
            <a:pPr marL="0" indent="0">
              <a:buNone/>
            </a:pPr>
            <a:endParaRPr lang="ru-RU" dirty="0"/>
          </a:p>
        </p:txBody>
      </p:sp>
    </p:spTree>
    <p:extLst>
      <p:ext uri="{BB962C8B-B14F-4D97-AF65-F5344CB8AC3E}">
        <p14:creationId xmlns:p14="http://schemas.microsoft.com/office/powerpoint/2010/main" val="423777481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04664"/>
            <a:ext cx="8229600" cy="5721499"/>
          </a:xfrm>
        </p:spPr>
        <p:txBody>
          <a:bodyPr/>
          <a:lstStyle/>
          <a:p>
            <a:pPr marL="0" indent="0">
              <a:buNone/>
            </a:pPr>
            <a:r>
              <a:rPr lang="en-US" b="1" dirty="0" smtClean="0"/>
              <a:t>2. A locution is …</a:t>
            </a:r>
          </a:p>
          <a:p>
            <a:pPr marL="0" indent="0">
              <a:buNone/>
            </a:pPr>
            <a:endParaRPr lang="en-US" dirty="0"/>
          </a:p>
          <a:p>
            <a:pPr marL="0" indent="0">
              <a:buNone/>
            </a:pPr>
            <a:r>
              <a:rPr lang="en-US" dirty="0" smtClean="0"/>
              <a:t>a) the </a:t>
            </a:r>
            <a:r>
              <a:rPr lang="en-US" dirty="0"/>
              <a:t>objective content of the statement, its literal meaning</a:t>
            </a:r>
            <a:endParaRPr lang="ru-RU" dirty="0"/>
          </a:p>
          <a:p>
            <a:pPr marL="0" indent="0">
              <a:buNone/>
            </a:pPr>
            <a:r>
              <a:rPr lang="en-US" dirty="0" smtClean="0"/>
              <a:t>b) a </a:t>
            </a:r>
            <a:r>
              <a:rPr lang="en-US" dirty="0"/>
              <a:t>true communicative intention of the speaker </a:t>
            </a:r>
            <a:endParaRPr lang="ru-RU" dirty="0"/>
          </a:p>
          <a:p>
            <a:pPr marL="0" indent="0">
              <a:buNone/>
            </a:pPr>
            <a:r>
              <a:rPr lang="en-US" dirty="0" smtClean="0"/>
              <a:t>c) the </a:t>
            </a:r>
            <a:r>
              <a:rPr lang="en-US" dirty="0"/>
              <a:t>reaction of the speaker to a particular speech act</a:t>
            </a:r>
            <a:endParaRPr lang="ru-RU" dirty="0"/>
          </a:p>
          <a:p>
            <a:pPr marL="0" indent="0">
              <a:buNone/>
            </a:pPr>
            <a:endParaRPr lang="ru-RU" dirty="0"/>
          </a:p>
        </p:txBody>
      </p:sp>
    </p:spTree>
    <p:extLst>
      <p:ext uri="{BB962C8B-B14F-4D97-AF65-F5344CB8AC3E}">
        <p14:creationId xmlns:p14="http://schemas.microsoft.com/office/powerpoint/2010/main" val="330854718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548680"/>
            <a:ext cx="8229600" cy="5577483"/>
          </a:xfrm>
        </p:spPr>
        <p:txBody>
          <a:bodyPr/>
          <a:lstStyle/>
          <a:p>
            <a:pPr marL="0" indent="0">
              <a:buNone/>
            </a:pPr>
            <a:r>
              <a:rPr lang="en-US" b="1" dirty="0" smtClean="0"/>
              <a:t>3. An illocution </a:t>
            </a:r>
            <a:r>
              <a:rPr lang="en-US" b="1" dirty="0"/>
              <a:t>is </a:t>
            </a:r>
            <a:r>
              <a:rPr lang="en-US" b="1" dirty="0" smtClean="0"/>
              <a:t>…</a:t>
            </a:r>
          </a:p>
          <a:p>
            <a:pPr marL="0" indent="0">
              <a:buNone/>
            </a:pPr>
            <a:endParaRPr lang="en-US" dirty="0"/>
          </a:p>
          <a:p>
            <a:pPr marL="0" indent="0">
              <a:buNone/>
            </a:pPr>
            <a:r>
              <a:rPr lang="en-US" dirty="0"/>
              <a:t>a) the objective content of the statement, its literal meaning</a:t>
            </a:r>
            <a:endParaRPr lang="ru-RU" dirty="0"/>
          </a:p>
          <a:p>
            <a:pPr marL="0" indent="0">
              <a:buNone/>
            </a:pPr>
            <a:r>
              <a:rPr lang="en-US" dirty="0"/>
              <a:t>b) a true communicative intention of the speaker </a:t>
            </a:r>
            <a:endParaRPr lang="ru-RU" dirty="0"/>
          </a:p>
          <a:p>
            <a:pPr marL="0" indent="0">
              <a:buNone/>
            </a:pPr>
            <a:r>
              <a:rPr lang="en-US" dirty="0"/>
              <a:t>c) the reaction of the speaker to a particular speech act</a:t>
            </a:r>
            <a:endParaRPr lang="ru-RU" dirty="0"/>
          </a:p>
          <a:p>
            <a:pPr marL="0" indent="0">
              <a:buNone/>
            </a:pPr>
            <a:endParaRPr lang="ru-RU" dirty="0"/>
          </a:p>
          <a:p>
            <a:pPr marL="0" indent="0">
              <a:buNone/>
            </a:pPr>
            <a:endParaRPr lang="ru-RU" dirty="0"/>
          </a:p>
        </p:txBody>
      </p:sp>
    </p:spTree>
    <p:extLst>
      <p:ext uri="{BB962C8B-B14F-4D97-AF65-F5344CB8AC3E}">
        <p14:creationId xmlns:p14="http://schemas.microsoft.com/office/powerpoint/2010/main" val="6296437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332656"/>
            <a:ext cx="8229600" cy="5793507"/>
          </a:xfrm>
        </p:spPr>
        <p:txBody>
          <a:bodyPr/>
          <a:lstStyle/>
          <a:p>
            <a:pPr marL="0" indent="0">
              <a:buNone/>
            </a:pPr>
            <a:r>
              <a:rPr lang="en-US" b="1" dirty="0" smtClean="0"/>
              <a:t>3. An indirect </a:t>
            </a:r>
            <a:r>
              <a:rPr lang="en-US" b="1" dirty="0"/>
              <a:t>speech act is …</a:t>
            </a:r>
          </a:p>
          <a:p>
            <a:pPr marL="0" indent="0">
              <a:buNone/>
            </a:pPr>
            <a:r>
              <a:rPr lang="en-US" dirty="0"/>
              <a:t>a) the intended meaning matches the form</a:t>
            </a:r>
          </a:p>
          <a:p>
            <a:pPr marL="0" indent="0">
              <a:buNone/>
            </a:pPr>
            <a:r>
              <a:rPr lang="en-US" dirty="0"/>
              <a:t>b) you </a:t>
            </a:r>
            <a:r>
              <a:rPr lang="en-US" dirty="0" smtClean="0"/>
              <a:t>directly </a:t>
            </a:r>
            <a:r>
              <a:rPr lang="en-US" dirty="0"/>
              <a:t>understand the intended </a:t>
            </a:r>
            <a:r>
              <a:rPr lang="en-US" dirty="0" smtClean="0"/>
              <a:t>meaning</a:t>
            </a:r>
            <a:endParaRPr lang="en-US" dirty="0"/>
          </a:p>
          <a:p>
            <a:pPr marL="0" indent="0">
              <a:buNone/>
            </a:pPr>
            <a:r>
              <a:rPr lang="en-US" dirty="0"/>
              <a:t>c) a </a:t>
            </a:r>
            <a:r>
              <a:rPr lang="en-US" dirty="0" smtClean="0"/>
              <a:t>question is a question </a:t>
            </a:r>
            <a:endParaRPr lang="en-US" dirty="0"/>
          </a:p>
          <a:p>
            <a:pPr marL="0" indent="0">
              <a:buNone/>
            </a:pPr>
            <a:r>
              <a:rPr lang="en-US" dirty="0"/>
              <a:t>d) you indirectly understand the intended meaning</a:t>
            </a:r>
            <a:endParaRPr lang="ru-RU" dirty="0"/>
          </a:p>
          <a:p>
            <a:pPr marL="0" indent="0">
              <a:buNone/>
            </a:pPr>
            <a:endParaRPr lang="ru-RU" dirty="0"/>
          </a:p>
        </p:txBody>
      </p:sp>
    </p:spTree>
    <p:extLst>
      <p:ext uri="{BB962C8B-B14F-4D97-AF65-F5344CB8AC3E}">
        <p14:creationId xmlns:p14="http://schemas.microsoft.com/office/powerpoint/2010/main" val="51679451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04664"/>
            <a:ext cx="8229600" cy="5721499"/>
          </a:xfrm>
        </p:spPr>
        <p:txBody>
          <a:bodyPr/>
          <a:lstStyle/>
          <a:p>
            <a:pPr marL="0" indent="0">
              <a:buNone/>
            </a:pPr>
            <a:r>
              <a:rPr lang="en-US" b="1" dirty="0" smtClean="0"/>
              <a:t>4. A </a:t>
            </a:r>
            <a:r>
              <a:rPr lang="en-US" b="1" dirty="0" err="1" smtClean="0"/>
              <a:t>perlocution</a:t>
            </a:r>
            <a:r>
              <a:rPr lang="en-US" b="1" dirty="0" smtClean="0"/>
              <a:t> is …</a:t>
            </a:r>
          </a:p>
          <a:p>
            <a:pPr marL="0" indent="0">
              <a:buNone/>
            </a:pPr>
            <a:endParaRPr lang="en-US" dirty="0"/>
          </a:p>
          <a:p>
            <a:pPr marL="0" indent="0">
              <a:buNone/>
            </a:pPr>
            <a:r>
              <a:rPr lang="en-US" dirty="0"/>
              <a:t>a) the objective content of the statement, its literal meaning</a:t>
            </a:r>
            <a:endParaRPr lang="ru-RU" dirty="0"/>
          </a:p>
          <a:p>
            <a:pPr marL="0" indent="0">
              <a:buNone/>
            </a:pPr>
            <a:r>
              <a:rPr lang="en-US" dirty="0"/>
              <a:t>b) a true communicative intention of the speaker </a:t>
            </a:r>
            <a:endParaRPr lang="ru-RU" dirty="0"/>
          </a:p>
          <a:p>
            <a:pPr marL="0" indent="0">
              <a:buNone/>
            </a:pPr>
            <a:r>
              <a:rPr lang="en-US" dirty="0"/>
              <a:t>c) the reaction of the speaker to a particular speech act</a:t>
            </a:r>
            <a:endParaRPr lang="ru-RU" dirty="0"/>
          </a:p>
          <a:p>
            <a:pPr marL="0" indent="0">
              <a:buNone/>
            </a:pPr>
            <a:endParaRPr lang="ru-RU" dirty="0"/>
          </a:p>
        </p:txBody>
      </p:sp>
    </p:spTree>
    <p:extLst>
      <p:ext uri="{BB962C8B-B14F-4D97-AF65-F5344CB8AC3E}">
        <p14:creationId xmlns:p14="http://schemas.microsoft.com/office/powerpoint/2010/main" val="373663883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76672"/>
            <a:ext cx="8229600" cy="5649491"/>
          </a:xfrm>
        </p:spPr>
        <p:txBody>
          <a:bodyPr/>
          <a:lstStyle/>
          <a:p>
            <a:pPr marL="0" indent="0">
              <a:buNone/>
            </a:pPr>
            <a:r>
              <a:rPr lang="en-US" b="1" dirty="0" smtClean="0"/>
              <a:t>5. Of all three acts (locution, illocution and </a:t>
            </a:r>
            <a:r>
              <a:rPr lang="en-US" b="1" dirty="0" err="1" smtClean="0"/>
              <a:t>perlocution</a:t>
            </a:r>
            <a:r>
              <a:rPr lang="en-US" b="1" dirty="0" smtClean="0"/>
              <a:t>), what is speech act theory most concerned with?</a:t>
            </a:r>
          </a:p>
          <a:p>
            <a:pPr marL="514350" indent="-514350">
              <a:buAutoNum type="alphaLcParenR"/>
            </a:pPr>
            <a:r>
              <a:rPr lang="en-US" dirty="0" smtClean="0"/>
              <a:t>locution,</a:t>
            </a:r>
          </a:p>
          <a:p>
            <a:pPr marL="514350" indent="-514350">
              <a:buAutoNum type="alphaLcParenR"/>
            </a:pPr>
            <a:r>
              <a:rPr lang="en-US" dirty="0" smtClean="0"/>
              <a:t>illocution,</a:t>
            </a:r>
          </a:p>
          <a:p>
            <a:pPr marL="514350" indent="-514350">
              <a:buAutoNum type="alphaLcParenR"/>
            </a:pPr>
            <a:r>
              <a:rPr lang="en-US" dirty="0" err="1" smtClean="0"/>
              <a:t>perlocution</a:t>
            </a:r>
            <a:endParaRPr lang="ru-RU" dirty="0"/>
          </a:p>
        </p:txBody>
      </p:sp>
    </p:spTree>
    <p:extLst>
      <p:ext uri="{BB962C8B-B14F-4D97-AF65-F5344CB8AC3E}">
        <p14:creationId xmlns:p14="http://schemas.microsoft.com/office/powerpoint/2010/main" val="391932308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548680"/>
            <a:ext cx="8229600" cy="5577483"/>
          </a:xfrm>
        </p:spPr>
        <p:txBody>
          <a:bodyPr/>
          <a:lstStyle/>
          <a:p>
            <a:pPr marL="0" indent="0">
              <a:buNone/>
            </a:pPr>
            <a:r>
              <a:rPr lang="en-US" b="1" dirty="0" smtClean="0"/>
              <a:t>6. The </a:t>
            </a:r>
            <a:r>
              <a:rPr lang="en-US" b="1" dirty="0"/>
              <a:t>main component of a speech </a:t>
            </a:r>
            <a:r>
              <a:rPr lang="en-US" b="1" dirty="0" smtClean="0"/>
              <a:t>act:</a:t>
            </a:r>
          </a:p>
          <a:p>
            <a:pPr marL="0" indent="0">
              <a:buNone/>
            </a:pPr>
            <a:endParaRPr lang="en-US" dirty="0" smtClean="0"/>
          </a:p>
          <a:p>
            <a:pPr marL="514350" indent="-514350">
              <a:buAutoNum type="alphaLcParenR"/>
            </a:pPr>
            <a:r>
              <a:rPr lang="en-US" dirty="0"/>
              <a:t>locution,</a:t>
            </a:r>
          </a:p>
          <a:p>
            <a:pPr marL="514350" indent="-514350">
              <a:buAutoNum type="alphaLcParenR"/>
            </a:pPr>
            <a:r>
              <a:rPr lang="en-US" dirty="0"/>
              <a:t>illocution,</a:t>
            </a:r>
          </a:p>
          <a:p>
            <a:pPr marL="514350" indent="-514350">
              <a:buAutoNum type="alphaLcParenR"/>
            </a:pPr>
            <a:r>
              <a:rPr lang="en-US" dirty="0" err="1"/>
              <a:t>perlocution</a:t>
            </a:r>
            <a:endParaRPr lang="ru-RU" dirty="0"/>
          </a:p>
          <a:p>
            <a:pPr marL="0" indent="0">
              <a:buNone/>
            </a:pPr>
            <a:endParaRPr lang="ru-RU" dirty="0"/>
          </a:p>
        </p:txBody>
      </p:sp>
    </p:spTree>
    <p:extLst>
      <p:ext uri="{BB962C8B-B14F-4D97-AF65-F5344CB8AC3E}">
        <p14:creationId xmlns:p14="http://schemas.microsoft.com/office/powerpoint/2010/main" val="254372947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04664"/>
            <a:ext cx="8229600" cy="5721499"/>
          </a:xfrm>
        </p:spPr>
        <p:txBody>
          <a:bodyPr/>
          <a:lstStyle/>
          <a:p>
            <a:pPr marL="0" indent="0">
              <a:buNone/>
            </a:pPr>
            <a:r>
              <a:rPr lang="en-US" b="1" dirty="0" smtClean="0"/>
              <a:t>8. The three components of the speech act were proposed by:</a:t>
            </a:r>
          </a:p>
          <a:p>
            <a:pPr marL="0" indent="0">
              <a:buNone/>
            </a:pPr>
            <a:endParaRPr lang="en-US" dirty="0"/>
          </a:p>
          <a:p>
            <a:pPr marL="514350" indent="-514350">
              <a:buAutoNum type="alphaLcParenR"/>
            </a:pPr>
            <a:r>
              <a:rPr lang="en-US" dirty="0" smtClean="0"/>
              <a:t>John Searle</a:t>
            </a:r>
          </a:p>
          <a:p>
            <a:pPr marL="514350" indent="-514350">
              <a:buAutoNum type="alphaLcParenR"/>
            </a:pPr>
            <a:r>
              <a:rPr lang="en-US" dirty="0" smtClean="0"/>
              <a:t> </a:t>
            </a:r>
            <a:r>
              <a:rPr lang="en-US" dirty="0" smtClean="0">
                <a:solidFill>
                  <a:srgbClr val="00B050"/>
                </a:solidFill>
              </a:rPr>
              <a:t>John Austin</a:t>
            </a:r>
          </a:p>
          <a:p>
            <a:pPr marL="514350" indent="-514350">
              <a:buAutoNum type="alphaLcParenR"/>
            </a:pPr>
            <a:r>
              <a:rPr lang="en-US" dirty="0" smtClean="0"/>
              <a:t>Edward Sapir</a:t>
            </a:r>
            <a:endParaRPr lang="ru-RU" dirty="0"/>
          </a:p>
        </p:txBody>
      </p:sp>
    </p:spTree>
    <p:extLst>
      <p:ext uri="{BB962C8B-B14F-4D97-AF65-F5344CB8AC3E}">
        <p14:creationId xmlns:p14="http://schemas.microsoft.com/office/powerpoint/2010/main" val="15116731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332656"/>
            <a:ext cx="8229600" cy="5793507"/>
          </a:xfrm>
        </p:spPr>
        <p:txBody>
          <a:bodyPr/>
          <a:lstStyle/>
          <a:p>
            <a:pPr marL="0" indent="0">
              <a:buNone/>
            </a:pPr>
            <a:r>
              <a:rPr lang="en-US" b="1" dirty="0" smtClean="0"/>
              <a:t>9. Which sentence can be used as a request?</a:t>
            </a:r>
          </a:p>
          <a:p>
            <a:pPr marL="0" indent="0">
              <a:buNone/>
            </a:pPr>
            <a:endParaRPr lang="en-US" dirty="0"/>
          </a:p>
          <a:p>
            <a:pPr marL="514350" indent="-514350">
              <a:buAutoNum type="alphaLcParenR"/>
            </a:pPr>
            <a:r>
              <a:rPr lang="en-US" dirty="0" smtClean="0"/>
              <a:t>I’m freezing.</a:t>
            </a:r>
          </a:p>
          <a:p>
            <a:pPr marL="0" indent="0">
              <a:buNone/>
            </a:pPr>
            <a:r>
              <a:rPr lang="en-US" dirty="0" smtClean="0"/>
              <a:t>b) It’s nice.</a:t>
            </a:r>
          </a:p>
          <a:p>
            <a:pPr marL="0" indent="0">
              <a:buNone/>
            </a:pPr>
            <a:r>
              <a:rPr lang="en-US" dirty="0" smtClean="0"/>
              <a:t>c) Thank you very much.</a:t>
            </a:r>
          </a:p>
          <a:p>
            <a:pPr marL="514350" indent="-514350">
              <a:buAutoNum type="arabicPeriod"/>
            </a:pPr>
            <a:endParaRPr lang="ru-RU" dirty="0"/>
          </a:p>
        </p:txBody>
      </p:sp>
    </p:spTree>
    <p:extLst>
      <p:ext uri="{BB962C8B-B14F-4D97-AF65-F5344CB8AC3E}">
        <p14:creationId xmlns:p14="http://schemas.microsoft.com/office/powerpoint/2010/main" val="230643750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692696"/>
            <a:ext cx="8229600" cy="5433467"/>
          </a:xfrm>
        </p:spPr>
        <p:txBody>
          <a:bodyPr/>
          <a:lstStyle/>
          <a:p>
            <a:pPr marL="0" indent="0">
              <a:buNone/>
            </a:pPr>
            <a:r>
              <a:rPr lang="en-US" b="1" dirty="0" smtClean="0"/>
              <a:t>10. An illocutionary act  is identical with …</a:t>
            </a:r>
          </a:p>
          <a:p>
            <a:pPr marL="0" indent="0">
              <a:buNone/>
            </a:pPr>
            <a:endParaRPr lang="en-US" dirty="0" smtClean="0"/>
          </a:p>
          <a:p>
            <a:pPr marL="0" indent="0">
              <a:buNone/>
            </a:pPr>
            <a:r>
              <a:rPr lang="en-US" dirty="0" smtClean="0"/>
              <a:t>a) sentence meaning</a:t>
            </a:r>
          </a:p>
          <a:p>
            <a:pPr marL="0" indent="0">
              <a:buNone/>
            </a:pPr>
            <a:r>
              <a:rPr lang="en-US" dirty="0" smtClean="0"/>
              <a:t>b) the speaker’s intention</a:t>
            </a:r>
          </a:p>
          <a:p>
            <a:pPr marL="0" indent="0">
              <a:buNone/>
            </a:pPr>
            <a:r>
              <a:rPr lang="en-US" dirty="0" smtClean="0"/>
              <a:t>c) language understanding</a:t>
            </a:r>
          </a:p>
          <a:p>
            <a:pPr marL="0" indent="0">
              <a:buNone/>
            </a:pPr>
            <a:r>
              <a:rPr lang="en-US" dirty="0" smtClean="0"/>
              <a:t>d) the speaker’s attitude </a:t>
            </a:r>
            <a:endParaRPr lang="ru-RU" dirty="0"/>
          </a:p>
        </p:txBody>
      </p:sp>
    </p:spTree>
    <p:extLst>
      <p:ext uri="{BB962C8B-B14F-4D97-AF65-F5344CB8AC3E}">
        <p14:creationId xmlns:p14="http://schemas.microsoft.com/office/powerpoint/2010/main" val="59079784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https://images.slideplayer.com/33/10147490/slides/slide_6.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39552" y="548680"/>
            <a:ext cx="7533217" cy="56499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9448270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332656"/>
            <a:ext cx="8229600" cy="5793507"/>
          </a:xfrm>
        </p:spPr>
        <p:txBody>
          <a:bodyPr/>
          <a:lstStyle/>
          <a:p>
            <a:pPr marL="0" indent="0">
              <a:buNone/>
            </a:pPr>
            <a:r>
              <a:rPr lang="en-US" dirty="0" smtClean="0"/>
              <a:t>12. Find the picture of John Austin:</a:t>
            </a:r>
          </a:p>
          <a:p>
            <a:pPr marL="0" indent="0">
              <a:buNone/>
            </a:pPr>
            <a:endParaRPr lang="en-US" dirty="0"/>
          </a:p>
          <a:p>
            <a:pPr marL="0" indent="0">
              <a:buNone/>
            </a:pPr>
            <a:r>
              <a:rPr lang="en-US" dirty="0" smtClean="0"/>
              <a:t>a) </a:t>
            </a:r>
          </a:p>
          <a:p>
            <a:pPr marL="0" indent="0">
              <a:buNone/>
            </a:pPr>
            <a:endParaRPr lang="en-US" dirty="0" smtClean="0"/>
          </a:p>
          <a:p>
            <a:pPr marL="0" indent="0">
              <a:buNone/>
            </a:pPr>
            <a:endParaRPr lang="en-US" dirty="0"/>
          </a:p>
          <a:p>
            <a:pPr marL="0" indent="0">
              <a:buNone/>
            </a:pPr>
            <a:endParaRPr lang="en-US" dirty="0" smtClean="0"/>
          </a:p>
          <a:p>
            <a:pPr marL="0" indent="0">
              <a:buNone/>
            </a:pPr>
            <a:endParaRPr lang="en-US" smtClean="0"/>
          </a:p>
          <a:p>
            <a:pPr marL="0" indent="0">
              <a:buNone/>
            </a:pPr>
            <a:r>
              <a:rPr lang="en-US" smtClean="0"/>
              <a:t>b)</a:t>
            </a:r>
          </a:p>
          <a:p>
            <a:pPr marL="0" indent="0">
              <a:buNone/>
            </a:pPr>
            <a:r>
              <a:rPr lang="en-US" dirty="0" smtClean="0"/>
              <a:t> </a:t>
            </a:r>
          </a:p>
          <a:p>
            <a:pPr marL="0" indent="0">
              <a:buNone/>
            </a:pPr>
            <a:endParaRPr lang="ru-RU" dirty="0"/>
          </a:p>
        </p:txBody>
      </p:sp>
      <p:pic>
        <p:nvPicPr>
          <p:cNvPr id="4" name="Рисунок 3" descr="https://cdn.britannica.com/58/66558-050-99C26479/Ferdinand-de-Saussure-1900.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59632" y="1268760"/>
            <a:ext cx="2101205" cy="2232248"/>
          </a:xfrm>
          <a:prstGeom prst="rect">
            <a:avLst/>
          </a:prstGeom>
          <a:noFill/>
          <a:ln>
            <a:noFill/>
          </a:ln>
        </p:spPr>
      </p:pic>
      <p:pic>
        <p:nvPicPr>
          <p:cNvPr id="5" name="Рисунок 4" descr="https://img.google-wiki.info/storage/big/238143.jpg"/>
          <p:cNvPicPr/>
          <p:nvPr/>
        </p:nvPicPr>
        <p:blipFill>
          <a:blip r:embed="rId3">
            <a:extLst>
              <a:ext uri="{28A0092B-C50C-407E-A947-70E740481C1C}">
                <a14:useLocalDpi xmlns:a14="http://schemas.microsoft.com/office/drawing/2010/main" val="0"/>
              </a:ext>
            </a:extLst>
          </a:blip>
          <a:srcRect/>
          <a:stretch>
            <a:fillRect/>
          </a:stretch>
        </p:blipFill>
        <p:spPr bwMode="auto">
          <a:xfrm>
            <a:off x="1259632" y="3824003"/>
            <a:ext cx="2057400" cy="2409825"/>
          </a:xfrm>
          <a:prstGeom prst="rect">
            <a:avLst/>
          </a:prstGeom>
          <a:noFill/>
          <a:ln>
            <a:noFill/>
          </a:ln>
        </p:spPr>
      </p:pic>
    </p:spTree>
    <p:extLst>
      <p:ext uri="{BB962C8B-B14F-4D97-AF65-F5344CB8AC3E}">
        <p14:creationId xmlns:p14="http://schemas.microsoft.com/office/powerpoint/2010/main" val="20540732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260648"/>
            <a:ext cx="8229600" cy="5865515"/>
          </a:xfrm>
        </p:spPr>
        <p:txBody>
          <a:bodyPr/>
          <a:lstStyle/>
          <a:p>
            <a:pPr marL="0" indent="0">
              <a:buNone/>
            </a:pPr>
            <a:r>
              <a:rPr lang="en-US" b="1" dirty="0" smtClean="0"/>
              <a:t>5. The main types of </a:t>
            </a:r>
            <a:r>
              <a:rPr lang="en-US" b="1" dirty="0"/>
              <a:t>speech act </a:t>
            </a:r>
            <a:r>
              <a:rPr lang="en-US" b="1" dirty="0" smtClean="0"/>
              <a:t>are </a:t>
            </a:r>
            <a:r>
              <a:rPr lang="en-US" b="1" dirty="0"/>
              <a:t>…</a:t>
            </a:r>
          </a:p>
          <a:p>
            <a:pPr marL="0" indent="0">
              <a:buNone/>
            </a:pPr>
            <a:r>
              <a:rPr lang="en-US" dirty="0"/>
              <a:t>a) </a:t>
            </a:r>
            <a:r>
              <a:rPr lang="en-US" dirty="0" smtClean="0"/>
              <a:t>assertive, directive, </a:t>
            </a:r>
            <a:r>
              <a:rPr lang="en-US" dirty="0" err="1" smtClean="0"/>
              <a:t>promissive</a:t>
            </a:r>
            <a:r>
              <a:rPr lang="en-US" dirty="0" smtClean="0"/>
              <a:t>, declarative, expressive</a:t>
            </a:r>
            <a:endParaRPr lang="en-US" dirty="0"/>
          </a:p>
          <a:p>
            <a:pPr marL="0" indent="0">
              <a:buNone/>
            </a:pPr>
            <a:r>
              <a:rPr lang="en-US" dirty="0"/>
              <a:t>b) </a:t>
            </a:r>
            <a:r>
              <a:rPr lang="en-US" dirty="0" smtClean="0"/>
              <a:t>verbs, nouns, adjectives, adverbs, pronouns</a:t>
            </a:r>
            <a:endParaRPr lang="en-US" dirty="0"/>
          </a:p>
          <a:p>
            <a:pPr marL="0" indent="0">
              <a:buNone/>
            </a:pPr>
            <a:r>
              <a:rPr lang="en-US" dirty="0"/>
              <a:t>c</a:t>
            </a:r>
            <a:r>
              <a:rPr lang="en-US" dirty="0" smtClean="0"/>
              <a:t>) subject, predicate, attribute, object, adverbial modifier</a:t>
            </a:r>
            <a:endParaRPr lang="en-US" dirty="0"/>
          </a:p>
          <a:p>
            <a:pPr marL="0" indent="0">
              <a:buNone/>
            </a:pPr>
            <a:endParaRPr lang="ru-RU" dirty="0"/>
          </a:p>
        </p:txBody>
      </p:sp>
    </p:spTree>
    <p:extLst>
      <p:ext uri="{BB962C8B-B14F-4D97-AF65-F5344CB8AC3E}">
        <p14:creationId xmlns:p14="http://schemas.microsoft.com/office/powerpoint/2010/main" val="7213006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04664"/>
            <a:ext cx="8229600" cy="5721499"/>
          </a:xfrm>
        </p:spPr>
        <p:txBody>
          <a:bodyPr/>
          <a:lstStyle/>
          <a:p>
            <a:pPr marL="0" indent="0">
              <a:buNone/>
            </a:pPr>
            <a:r>
              <a:rPr lang="en-US" b="1" dirty="0" smtClean="0"/>
              <a:t>6. An assertive …</a:t>
            </a:r>
            <a:endParaRPr lang="en-US" b="1" dirty="0"/>
          </a:p>
          <a:p>
            <a:pPr marL="0" indent="0">
              <a:buNone/>
            </a:pPr>
            <a:r>
              <a:rPr lang="en-US" dirty="0"/>
              <a:t>a) </a:t>
            </a:r>
            <a:r>
              <a:rPr lang="en-US" dirty="0" smtClean="0"/>
              <a:t>conveys information</a:t>
            </a:r>
            <a:endParaRPr lang="en-US" dirty="0"/>
          </a:p>
          <a:p>
            <a:pPr marL="0" indent="0">
              <a:buNone/>
            </a:pPr>
            <a:r>
              <a:rPr lang="en-US" dirty="0"/>
              <a:t>b) d</a:t>
            </a:r>
            <a:r>
              <a:rPr lang="en-US" dirty="0" smtClean="0"/>
              <a:t>emands action</a:t>
            </a:r>
            <a:endParaRPr lang="en-US" dirty="0"/>
          </a:p>
          <a:p>
            <a:pPr marL="0" indent="0">
              <a:buNone/>
            </a:pPr>
            <a:r>
              <a:rPr lang="en-US" dirty="0"/>
              <a:t>c) d</a:t>
            </a:r>
            <a:r>
              <a:rPr lang="en-US" dirty="0" smtClean="0"/>
              <a:t>emands information</a:t>
            </a:r>
            <a:endParaRPr lang="en-US" dirty="0"/>
          </a:p>
          <a:p>
            <a:pPr marL="0" indent="0">
              <a:buNone/>
            </a:pPr>
            <a:r>
              <a:rPr lang="en-US" dirty="0"/>
              <a:t>d) s</a:t>
            </a:r>
            <a:r>
              <a:rPr lang="en-US" dirty="0" smtClean="0"/>
              <a:t>hows emotions and feelings</a:t>
            </a:r>
          </a:p>
          <a:p>
            <a:pPr marL="0" indent="0">
              <a:buNone/>
            </a:pPr>
            <a:r>
              <a:rPr lang="en-US" dirty="0" smtClean="0"/>
              <a:t>e) </a:t>
            </a:r>
            <a:r>
              <a:rPr lang="en-US" dirty="0"/>
              <a:t>assuring that one will or will not do something</a:t>
            </a:r>
            <a:endParaRPr lang="ru-RU" dirty="0"/>
          </a:p>
          <a:p>
            <a:pPr marL="0" indent="0">
              <a:buNone/>
            </a:pPr>
            <a:endParaRPr lang="ru-RU" dirty="0"/>
          </a:p>
        </p:txBody>
      </p:sp>
    </p:spTree>
    <p:extLst>
      <p:ext uri="{BB962C8B-B14F-4D97-AF65-F5344CB8AC3E}">
        <p14:creationId xmlns:p14="http://schemas.microsoft.com/office/powerpoint/2010/main" val="34584825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260648"/>
            <a:ext cx="8229600" cy="5865515"/>
          </a:xfrm>
        </p:spPr>
        <p:txBody>
          <a:bodyPr/>
          <a:lstStyle/>
          <a:p>
            <a:pPr marL="0" indent="0">
              <a:buNone/>
            </a:pPr>
            <a:r>
              <a:rPr lang="en-US" b="1" dirty="0" smtClean="0"/>
              <a:t>7. A question…</a:t>
            </a:r>
            <a:endParaRPr lang="en-US" b="1" dirty="0"/>
          </a:p>
          <a:p>
            <a:pPr marL="0" indent="0">
              <a:buNone/>
            </a:pPr>
            <a:r>
              <a:rPr lang="en-US" dirty="0"/>
              <a:t>a) coveys information</a:t>
            </a:r>
          </a:p>
          <a:p>
            <a:pPr marL="0" indent="0">
              <a:buNone/>
            </a:pPr>
            <a:r>
              <a:rPr lang="en-US" dirty="0"/>
              <a:t>b) demands action</a:t>
            </a:r>
          </a:p>
          <a:p>
            <a:pPr marL="0" indent="0">
              <a:buNone/>
            </a:pPr>
            <a:r>
              <a:rPr lang="en-US" dirty="0"/>
              <a:t>c) demands information</a:t>
            </a:r>
          </a:p>
          <a:p>
            <a:pPr marL="0" indent="0">
              <a:buNone/>
            </a:pPr>
            <a:r>
              <a:rPr lang="en-US" dirty="0"/>
              <a:t>d) shows emotions and feelings</a:t>
            </a:r>
          </a:p>
          <a:p>
            <a:pPr marL="0" indent="0">
              <a:buNone/>
            </a:pPr>
            <a:r>
              <a:rPr lang="en-US" dirty="0"/>
              <a:t>e) assuring that one will or will not do something</a:t>
            </a:r>
            <a:endParaRPr lang="ru-RU" dirty="0"/>
          </a:p>
          <a:p>
            <a:pPr marL="0" indent="0">
              <a:buNone/>
            </a:pPr>
            <a:endParaRPr lang="ru-RU" dirty="0"/>
          </a:p>
        </p:txBody>
      </p:sp>
    </p:spTree>
    <p:extLst>
      <p:ext uri="{BB962C8B-B14F-4D97-AF65-F5344CB8AC3E}">
        <p14:creationId xmlns:p14="http://schemas.microsoft.com/office/powerpoint/2010/main" val="3000991560"/>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Документ" ma:contentTypeID="0x0101007084814CD35F9E4FB9BEF72EB4339178" ma:contentTypeVersion="0" ma:contentTypeDescription="Создание документа." ma:contentTypeScope="" ma:versionID="39a715d14aaaf50f8ecea1512668234f">
  <xsd:schema xmlns:xsd="http://www.w3.org/2001/XMLSchema" xmlns:xs="http://www.w3.org/2001/XMLSchema" xmlns:p="http://schemas.microsoft.com/office/2006/metadata/properties" targetNamespace="http://schemas.microsoft.com/office/2006/metadata/properties" ma:root="true" ma:fieldsID="89d58f4857a619b7c345529988bca39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Тип контента"/>
        <xsd:element ref="dc:title" minOccurs="0" maxOccurs="1" ma:index="4" ma:displayName="Название"/>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A1E7AF5-FEAA-4AC2-A658-A580F337276A}"/>
</file>

<file path=customXml/itemProps2.xml><?xml version="1.0" encoding="utf-8"?>
<ds:datastoreItem xmlns:ds="http://schemas.openxmlformats.org/officeDocument/2006/customXml" ds:itemID="{96BCA51C-E5E9-4182-A3E7-AEB2DE241DB3}"/>
</file>

<file path=customXml/itemProps3.xml><?xml version="1.0" encoding="utf-8"?>
<ds:datastoreItem xmlns:ds="http://schemas.openxmlformats.org/officeDocument/2006/customXml" ds:itemID="{095EC744-7302-4403-BBB9-F156C12A5963}"/>
</file>

<file path=docProps/app.xml><?xml version="1.0" encoding="utf-8"?>
<Properties xmlns="http://schemas.openxmlformats.org/officeDocument/2006/extended-properties" xmlns:vt="http://schemas.openxmlformats.org/officeDocument/2006/docPropsVTypes">
  <TotalTime>1225</TotalTime>
  <Words>2054</Words>
  <Application>Microsoft Office PowerPoint</Application>
  <PresentationFormat>Экран (4:3)</PresentationFormat>
  <Paragraphs>290</Paragraphs>
  <Slides>67</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67</vt:i4>
      </vt:variant>
    </vt:vector>
  </HeadingPairs>
  <TitlesOfParts>
    <vt:vector size="71" baseType="lpstr">
      <vt:lpstr>Arial</vt:lpstr>
      <vt:lpstr>Calibri</vt:lpstr>
      <vt:lpstr>Times New Roman</vt:lpstr>
      <vt:lpstr>Тема Office</vt:lpstr>
      <vt:lpstr>Презентация PowerPoint</vt:lpstr>
      <vt:lpstr>Презентация PowerPoint</vt:lpstr>
      <vt:lpstr>Test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User</dc:creator>
  <cp:lastModifiedBy>Оксана</cp:lastModifiedBy>
  <cp:revision>122</cp:revision>
  <dcterms:created xsi:type="dcterms:W3CDTF">2019-09-01T08:37:24Z</dcterms:created>
  <dcterms:modified xsi:type="dcterms:W3CDTF">2022-02-13T19:06:01Z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0x0101007084814CD35F9E4FB9BEF72EB4339178</vt:lpwstr>
  </property>
</Properties>
</file>